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notesMasterIdLst>
    <p:notesMasterId r:id="rId50"/>
  </p:notesMasterIdLst>
  <p:handoutMasterIdLst>
    <p:handoutMasterId r:id="rId51"/>
  </p:handoutMasterIdLst>
  <p:sldIdLst>
    <p:sldId id="413" r:id="rId3"/>
    <p:sldId id="424" r:id="rId4"/>
    <p:sldId id="359" r:id="rId5"/>
    <p:sldId id="360" r:id="rId6"/>
    <p:sldId id="263" r:id="rId7"/>
    <p:sldId id="361" r:id="rId8"/>
    <p:sldId id="362" r:id="rId9"/>
    <p:sldId id="363" r:id="rId10"/>
    <p:sldId id="364" r:id="rId11"/>
    <p:sldId id="403" r:id="rId12"/>
    <p:sldId id="408" r:id="rId13"/>
    <p:sldId id="405" r:id="rId14"/>
    <p:sldId id="410" r:id="rId15"/>
    <p:sldId id="370" r:id="rId16"/>
    <p:sldId id="371" r:id="rId17"/>
    <p:sldId id="309" r:id="rId18"/>
    <p:sldId id="365" r:id="rId19"/>
    <p:sldId id="368" r:id="rId20"/>
    <p:sldId id="414" r:id="rId21"/>
    <p:sldId id="369" r:id="rId22"/>
    <p:sldId id="377" r:id="rId23"/>
    <p:sldId id="378" r:id="rId24"/>
    <p:sldId id="379" r:id="rId25"/>
    <p:sldId id="411" r:id="rId26"/>
    <p:sldId id="412" r:id="rId27"/>
    <p:sldId id="380" r:id="rId28"/>
    <p:sldId id="382" r:id="rId29"/>
    <p:sldId id="343" r:id="rId30"/>
    <p:sldId id="381" r:id="rId31"/>
    <p:sldId id="415" r:id="rId32"/>
    <p:sldId id="294" r:id="rId33"/>
    <p:sldId id="416" r:id="rId34"/>
    <p:sldId id="417" r:id="rId35"/>
    <p:sldId id="423" r:id="rId36"/>
    <p:sldId id="418" r:id="rId37"/>
    <p:sldId id="327" r:id="rId38"/>
    <p:sldId id="385" r:id="rId39"/>
    <p:sldId id="425" r:id="rId40"/>
    <p:sldId id="419" r:id="rId41"/>
    <p:sldId id="388" r:id="rId42"/>
    <p:sldId id="389" r:id="rId43"/>
    <p:sldId id="391" r:id="rId44"/>
    <p:sldId id="429" r:id="rId45"/>
    <p:sldId id="421" r:id="rId46"/>
    <p:sldId id="422" r:id="rId47"/>
    <p:sldId id="430" r:id="rId48"/>
    <p:sldId id="393" r:id="rId49"/>
  </p:sldIdLst>
  <p:sldSz cx="10693400" cy="7562850"/>
  <p:notesSz cx="10693400" cy="75628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6E6BA407-94BB-7E4B-BA1C-4A934F64CCAF}">
          <p14:sldIdLst>
            <p14:sldId id="413"/>
            <p14:sldId id="424"/>
            <p14:sldId id="359"/>
            <p14:sldId id="360"/>
            <p14:sldId id="263"/>
            <p14:sldId id="361"/>
            <p14:sldId id="362"/>
            <p14:sldId id="363"/>
            <p14:sldId id="364"/>
            <p14:sldId id="403"/>
            <p14:sldId id="408"/>
            <p14:sldId id="405"/>
            <p14:sldId id="410"/>
            <p14:sldId id="370"/>
            <p14:sldId id="371"/>
            <p14:sldId id="309"/>
            <p14:sldId id="365"/>
            <p14:sldId id="368"/>
            <p14:sldId id="414"/>
            <p14:sldId id="369"/>
            <p14:sldId id="377"/>
            <p14:sldId id="378"/>
            <p14:sldId id="379"/>
            <p14:sldId id="411"/>
            <p14:sldId id="412"/>
            <p14:sldId id="380"/>
            <p14:sldId id="382"/>
            <p14:sldId id="343"/>
            <p14:sldId id="381"/>
            <p14:sldId id="415"/>
            <p14:sldId id="294"/>
            <p14:sldId id="416"/>
            <p14:sldId id="417"/>
            <p14:sldId id="423"/>
            <p14:sldId id="418"/>
            <p14:sldId id="327"/>
            <p14:sldId id="385"/>
            <p14:sldId id="425"/>
            <p14:sldId id="419"/>
            <p14:sldId id="388"/>
            <p14:sldId id="389"/>
            <p14:sldId id="391"/>
            <p14:sldId id="429"/>
            <p14:sldId id="421"/>
            <p14:sldId id="422"/>
            <p14:sldId id="430"/>
            <p14:sldId id="3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26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tilisateur" initials="U" lastIdx="3" clrIdx="0">
    <p:extLst>
      <p:ext uri="{19B8F6BF-5375-455C-9EA6-DF929625EA0E}">
        <p15:presenceInfo xmlns:p15="http://schemas.microsoft.com/office/powerpoint/2012/main" userId="Utilisateu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493F"/>
    <a:srgbClr val="117560"/>
    <a:srgbClr val="104B3F"/>
    <a:srgbClr val="3E5E59"/>
    <a:srgbClr val="0E3930"/>
    <a:srgbClr val="08392E"/>
    <a:srgbClr val="113A14"/>
    <a:srgbClr val="5E8880"/>
    <a:srgbClr val="546D6E"/>
    <a:srgbClr val="0F6B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58" autoAdjust="0"/>
    <p:restoredTop sz="86466" autoAdjust="0"/>
  </p:normalViewPr>
  <p:slideViewPr>
    <p:cSldViewPr>
      <p:cViewPr varScale="1">
        <p:scale>
          <a:sx n="98" d="100"/>
          <a:sy n="98" d="100"/>
        </p:scale>
        <p:origin x="1584" y="96"/>
      </p:cViewPr>
      <p:guideLst>
        <p:guide orient="horz" pos="2880"/>
        <p:guide pos="22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C1E79C-77D2-4FFF-93A6-5CEF8182D5DB}" type="doc">
      <dgm:prSet loTypeId="urn:microsoft.com/office/officeart/2005/8/layout/vList2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8EF817B3-9FA6-461C-8EDA-7067A3A6BE9B}">
      <dgm:prSet custT="1"/>
      <dgm:spPr>
        <a:solidFill>
          <a:schemeClr val="lt1">
            <a:hueOff val="0"/>
            <a:satOff val="0"/>
            <a:lumOff val="0"/>
          </a:schemeClr>
        </a:solidFill>
      </dgm:spPr>
      <dgm:t>
        <a:bodyPr/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b="1" i="1" kern="1200" dirty="0">
              <a:solidFill>
                <a:srgbClr val="09493F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Biculture - Ouverture sur le monde</a:t>
          </a:r>
          <a:endParaRPr lang="en-US" sz="2200" b="1" i="1" kern="1200" dirty="0">
            <a:solidFill>
              <a:srgbClr val="09493F"/>
            </a:solidFill>
            <a:latin typeface="Verdana" panose="020B0604030504040204" pitchFamily="34" charset="0"/>
            <a:ea typeface="Verdana" panose="020B0604030504040204" pitchFamily="34" charset="0"/>
            <a:cs typeface="+mn-cs"/>
          </a:endParaRPr>
        </a:p>
      </dgm:t>
    </dgm:pt>
    <dgm:pt modelId="{ADA30BF1-13A7-4B22-B751-59C1AD9E4371}" type="parTrans" cxnId="{90220E8E-5762-4563-AF4D-92B5CEE1957A}">
      <dgm:prSet/>
      <dgm:spPr/>
      <dgm:t>
        <a:bodyPr/>
        <a:lstStyle/>
        <a:p>
          <a:endParaRPr lang="en-US"/>
        </a:p>
      </dgm:t>
    </dgm:pt>
    <dgm:pt modelId="{7332E8AE-AD7C-4C4C-9968-18217EA42A5D}" type="sibTrans" cxnId="{90220E8E-5762-4563-AF4D-92B5CEE1957A}">
      <dgm:prSet/>
      <dgm:spPr/>
      <dgm:t>
        <a:bodyPr/>
        <a:lstStyle/>
        <a:p>
          <a:endParaRPr lang="en-US"/>
        </a:p>
      </dgm:t>
    </dgm:pt>
    <dgm:pt modelId="{2B6F571A-33FA-4F54-AB52-6F52AB61BCEC}">
      <dgm:prSet custT="1"/>
      <dgm:spPr>
        <a:solidFill>
          <a:schemeClr val="lt1">
            <a:hueOff val="0"/>
            <a:satOff val="0"/>
            <a:lumOff val="0"/>
          </a:schemeClr>
        </a:solidFill>
      </dgm:spPr>
      <dgm:t>
        <a:bodyPr/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1" kern="1200" dirty="0" err="1">
              <a:solidFill>
                <a:srgbClr val="09493F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Disponibilité</a:t>
          </a:r>
          <a:r>
            <a:rPr lang="en-US" sz="2200" b="1" i="1" kern="1200" dirty="0">
              <a:solidFill>
                <a:srgbClr val="09493F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 de </a:t>
          </a:r>
          <a:r>
            <a:rPr lang="en-US" sz="2200" b="1" i="1" kern="1200" dirty="0" err="1">
              <a:solidFill>
                <a:srgbClr val="09493F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professeurs</a:t>
          </a:r>
          <a:r>
            <a:rPr lang="en-US" sz="2200" b="1" i="1" kern="1200" dirty="0">
              <a:solidFill>
                <a:srgbClr val="09493F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 </a:t>
          </a:r>
          <a:r>
            <a:rPr lang="en-US" sz="2200" b="1" i="1" kern="1200" dirty="0" err="1">
              <a:solidFill>
                <a:srgbClr val="09493F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bienveillants</a:t>
          </a:r>
          <a:endParaRPr lang="en-US" sz="2200" b="1" i="1" kern="1200" dirty="0">
            <a:solidFill>
              <a:srgbClr val="09493F"/>
            </a:solidFill>
            <a:latin typeface="Verdana" panose="020B0604030504040204" pitchFamily="34" charset="0"/>
            <a:ea typeface="Verdana" panose="020B0604030504040204" pitchFamily="34" charset="0"/>
            <a:cs typeface="+mn-cs"/>
          </a:endParaRPr>
        </a:p>
      </dgm:t>
    </dgm:pt>
    <dgm:pt modelId="{F86F05D7-84A9-4CE2-BB54-EBA414F81D07}" type="parTrans" cxnId="{D75CE91D-99AD-4749-B860-E967EFDB6E81}">
      <dgm:prSet/>
      <dgm:spPr/>
      <dgm:t>
        <a:bodyPr/>
        <a:lstStyle/>
        <a:p>
          <a:endParaRPr lang="en-US"/>
        </a:p>
      </dgm:t>
    </dgm:pt>
    <dgm:pt modelId="{FC3D0054-F5A5-4842-958D-29C97879D13A}" type="sibTrans" cxnId="{D75CE91D-99AD-4749-B860-E967EFDB6E81}">
      <dgm:prSet/>
      <dgm:spPr/>
      <dgm:t>
        <a:bodyPr/>
        <a:lstStyle/>
        <a:p>
          <a:endParaRPr lang="en-US"/>
        </a:p>
      </dgm:t>
    </dgm:pt>
    <dgm:pt modelId="{E07BDEE8-62FA-4FC5-9508-5B8CE194E004}">
      <dgm:prSet custT="1"/>
      <dgm:spPr>
        <a:solidFill>
          <a:schemeClr val="lt1">
            <a:hueOff val="0"/>
            <a:satOff val="0"/>
            <a:lumOff val="0"/>
          </a:schemeClr>
        </a:solidFill>
      </dgm:spPr>
      <dgm:t>
        <a:bodyPr/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b="1" i="1" kern="1200" dirty="0">
              <a:solidFill>
                <a:srgbClr val="09493F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Développement de compétences ‘soft </a:t>
          </a:r>
          <a:r>
            <a:rPr lang="fr-FR" sz="2200" b="1" i="1" kern="1200" dirty="0" err="1">
              <a:solidFill>
                <a:srgbClr val="09493F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skills</a:t>
          </a:r>
          <a:r>
            <a:rPr lang="fr-FR" sz="2200" b="1" i="1" kern="1200" dirty="0">
              <a:solidFill>
                <a:srgbClr val="09493F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’</a:t>
          </a:r>
          <a:endParaRPr lang="en-US" sz="2200" b="1" i="1" kern="1200" dirty="0">
            <a:solidFill>
              <a:srgbClr val="09493F"/>
            </a:solidFill>
            <a:latin typeface="Verdana" panose="020B0604030504040204" pitchFamily="34" charset="0"/>
            <a:ea typeface="Verdana" panose="020B0604030504040204" pitchFamily="34" charset="0"/>
            <a:cs typeface="+mn-cs"/>
          </a:endParaRPr>
        </a:p>
      </dgm:t>
    </dgm:pt>
    <dgm:pt modelId="{27E51DE0-6FC9-4994-B9F4-3A9842867B37}" type="parTrans" cxnId="{004E1BBF-177F-4A86-A514-B66D6EAC9574}">
      <dgm:prSet/>
      <dgm:spPr/>
      <dgm:t>
        <a:bodyPr/>
        <a:lstStyle/>
        <a:p>
          <a:endParaRPr lang="en-US"/>
        </a:p>
      </dgm:t>
    </dgm:pt>
    <dgm:pt modelId="{6ACDB1B4-C147-4353-9E8E-9639CAB3CD73}" type="sibTrans" cxnId="{004E1BBF-177F-4A86-A514-B66D6EAC9574}">
      <dgm:prSet/>
      <dgm:spPr/>
      <dgm:t>
        <a:bodyPr/>
        <a:lstStyle/>
        <a:p>
          <a:endParaRPr lang="en-US"/>
        </a:p>
      </dgm:t>
    </dgm:pt>
    <dgm:pt modelId="{BB4BCF23-1170-4BC0-B3A9-64273C152A56}">
      <dgm:prSet custT="1"/>
      <dgm:spPr>
        <a:solidFill>
          <a:schemeClr val="lt1">
            <a:hueOff val="0"/>
            <a:satOff val="0"/>
            <a:lumOff val="0"/>
          </a:schemeClr>
        </a:solidFill>
      </dgm:spPr>
      <dgm:t>
        <a:bodyPr/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b="1" i="1" kern="1200" dirty="0">
              <a:solidFill>
                <a:srgbClr val="09493F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Atout pour le dossier scolaire </a:t>
          </a:r>
          <a:endParaRPr lang="en-US" sz="2200" b="1" i="1" kern="1200" dirty="0">
            <a:solidFill>
              <a:srgbClr val="09493F"/>
            </a:solidFill>
            <a:latin typeface="Verdana" panose="020B0604030504040204" pitchFamily="34" charset="0"/>
            <a:ea typeface="Verdana" panose="020B0604030504040204" pitchFamily="34" charset="0"/>
            <a:cs typeface="+mn-cs"/>
          </a:endParaRPr>
        </a:p>
      </dgm:t>
    </dgm:pt>
    <dgm:pt modelId="{BDA16A15-0DA7-4993-B0A1-A9CF666EB98A}" type="parTrans" cxnId="{F8B64578-7A36-4401-AAD3-3D8C66C127A6}">
      <dgm:prSet/>
      <dgm:spPr/>
      <dgm:t>
        <a:bodyPr/>
        <a:lstStyle/>
        <a:p>
          <a:endParaRPr lang="en-US"/>
        </a:p>
      </dgm:t>
    </dgm:pt>
    <dgm:pt modelId="{49038A96-20AE-4FDD-B4B6-C8E886DF5115}" type="sibTrans" cxnId="{F8B64578-7A36-4401-AAD3-3D8C66C127A6}">
      <dgm:prSet/>
      <dgm:spPr/>
      <dgm:t>
        <a:bodyPr/>
        <a:lstStyle/>
        <a:p>
          <a:endParaRPr lang="en-US"/>
        </a:p>
      </dgm:t>
    </dgm:pt>
    <dgm:pt modelId="{2633FF2A-9C90-44A2-86A5-92BAC85C87AB}">
      <dgm:prSet custT="1"/>
      <dgm:spPr>
        <a:solidFill>
          <a:schemeClr val="lt1">
            <a:hueOff val="0"/>
            <a:satOff val="0"/>
            <a:lumOff val="0"/>
          </a:schemeClr>
        </a:solidFill>
        <a:ln>
          <a:noFill/>
        </a:ln>
      </dgm:spPr>
      <dgm:t>
        <a:bodyPr/>
        <a:lstStyle/>
        <a:p>
          <a:r>
            <a:rPr lang="en-US" sz="2200" b="1" i="1" dirty="0" err="1">
              <a:solidFill>
                <a:srgbClr val="09493F"/>
              </a:solidFill>
              <a:latin typeface="Verdana" panose="020B0604030504040204" pitchFamily="34" charset="0"/>
              <a:ea typeface="Verdana" panose="020B0604030504040204" pitchFamily="34" charset="0"/>
            </a:rPr>
            <a:t>Pédagogie</a:t>
          </a:r>
          <a:r>
            <a:rPr lang="en-US" sz="2200" b="1" i="1" dirty="0">
              <a:solidFill>
                <a:srgbClr val="09493F"/>
              </a:solidFill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r>
            <a:rPr lang="en-US" sz="2200" b="1" i="1" dirty="0" err="1">
              <a:solidFill>
                <a:srgbClr val="09493F"/>
              </a:solidFill>
              <a:latin typeface="Verdana" panose="020B0604030504040204" pitchFamily="34" charset="0"/>
              <a:ea typeface="Verdana" panose="020B0604030504040204" pitchFamily="34" charset="0"/>
            </a:rPr>
            <a:t>différenciée</a:t>
          </a:r>
          <a:r>
            <a:rPr lang="en-US" sz="2200" b="1" i="1" dirty="0">
              <a:solidFill>
                <a:srgbClr val="09493F"/>
              </a:solidFill>
              <a:latin typeface="Verdana" panose="020B0604030504040204" pitchFamily="34" charset="0"/>
              <a:ea typeface="Verdana" panose="020B0604030504040204" pitchFamily="34" charset="0"/>
            </a:rPr>
            <a:t> et </a:t>
          </a:r>
          <a:r>
            <a:rPr lang="en-US" sz="2200" b="1" i="1" dirty="0" err="1">
              <a:solidFill>
                <a:srgbClr val="09493F"/>
              </a:solidFill>
              <a:latin typeface="Verdana" panose="020B0604030504040204" pitchFamily="34" charset="0"/>
              <a:ea typeface="Verdana" panose="020B0604030504040204" pitchFamily="34" charset="0"/>
            </a:rPr>
            <a:t>inversée</a:t>
          </a:r>
          <a:endParaRPr lang="en-US" sz="2200" b="1" i="1" dirty="0">
            <a:solidFill>
              <a:srgbClr val="09493F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84D5C37-8092-47AE-BA08-C37B9F2BF261}" type="sibTrans" cxnId="{B1F3724E-DD6C-47DE-AB29-0D18D4A76535}">
      <dgm:prSet/>
      <dgm:spPr/>
      <dgm:t>
        <a:bodyPr/>
        <a:lstStyle/>
        <a:p>
          <a:endParaRPr lang="en-US"/>
        </a:p>
      </dgm:t>
    </dgm:pt>
    <dgm:pt modelId="{51D331E4-E608-4FF2-B416-64C33177E6CB}" type="parTrans" cxnId="{B1F3724E-DD6C-47DE-AB29-0D18D4A76535}">
      <dgm:prSet/>
      <dgm:spPr/>
      <dgm:t>
        <a:bodyPr/>
        <a:lstStyle/>
        <a:p>
          <a:endParaRPr lang="en-US"/>
        </a:p>
      </dgm:t>
    </dgm:pt>
    <dgm:pt modelId="{CD7BFE48-7C2C-4F84-8C80-C0EBF96738BC}" type="pres">
      <dgm:prSet presAssocID="{FCC1E79C-77D2-4FFF-93A6-5CEF8182D5DB}" presName="linear" presStyleCnt="0">
        <dgm:presLayoutVars>
          <dgm:animLvl val="lvl"/>
          <dgm:resizeHandles val="exact"/>
        </dgm:presLayoutVars>
      </dgm:prSet>
      <dgm:spPr/>
    </dgm:pt>
    <dgm:pt modelId="{78AA80CB-7003-455A-9C72-B599FF49F031}" type="pres">
      <dgm:prSet presAssocID="{2633FF2A-9C90-44A2-86A5-92BAC85C87AB}" presName="parentText" presStyleLbl="node1" presStyleIdx="0" presStyleCnt="5" custLinFactNeighborX="-633" custLinFactNeighborY="31584">
        <dgm:presLayoutVars>
          <dgm:chMax val="0"/>
          <dgm:bulletEnabled val="1"/>
        </dgm:presLayoutVars>
      </dgm:prSet>
      <dgm:spPr/>
    </dgm:pt>
    <dgm:pt modelId="{3C349DC2-5529-4B30-B91E-08A3E7060FDA}" type="pres">
      <dgm:prSet presAssocID="{E84D5C37-8092-47AE-BA08-C37B9F2BF261}" presName="spacer" presStyleCnt="0"/>
      <dgm:spPr/>
    </dgm:pt>
    <dgm:pt modelId="{F2897280-A2B2-4216-B808-D48A09D27812}" type="pres">
      <dgm:prSet presAssocID="{8EF817B3-9FA6-461C-8EDA-7067A3A6BE9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354ECAC6-2301-4EA9-963E-8192FA9BF07E}" type="pres">
      <dgm:prSet presAssocID="{7332E8AE-AD7C-4C4C-9968-18217EA42A5D}" presName="spacer" presStyleCnt="0"/>
      <dgm:spPr/>
    </dgm:pt>
    <dgm:pt modelId="{EF16E695-76F8-4589-98AE-2869A59C117F}" type="pres">
      <dgm:prSet presAssocID="{2B6F571A-33FA-4F54-AB52-6F52AB61BCE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8F75ACC6-3259-40DB-B8C3-CC8B3E2D53A2}" type="pres">
      <dgm:prSet presAssocID="{FC3D0054-F5A5-4842-958D-29C97879D13A}" presName="spacer" presStyleCnt="0"/>
      <dgm:spPr/>
    </dgm:pt>
    <dgm:pt modelId="{BF76D887-DB6E-49CE-96FC-5FD11403B2FB}" type="pres">
      <dgm:prSet presAssocID="{E07BDEE8-62FA-4FC5-9508-5B8CE194E00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94E0EC90-8391-4D6E-BC32-00CFF3FA92B4}" type="pres">
      <dgm:prSet presAssocID="{6ACDB1B4-C147-4353-9E8E-9639CAB3CD73}" presName="spacer" presStyleCnt="0"/>
      <dgm:spPr/>
    </dgm:pt>
    <dgm:pt modelId="{1023BF2A-499B-4E0B-AEA4-23947EC32E64}" type="pres">
      <dgm:prSet presAssocID="{BB4BCF23-1170-4BC0-B3A9-64273C152A56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D9E54D19-A1F0-4C1B-8771-52F360BFD66D}" type="presOf" srcId="{2633FF2A-9C90-44A2-86A5-92BAC85C87AB}" destId="{78AA80CB-7003-455A-9C72-B599FF49F031}" srcOrd="0" destOrd="0" presId="urn:microsoft.com/office/officeart/2005/8/layout/vList2"/>
    <dgm:cxn modelId="{D75CE91D-99AD-4749-B860-E967EFDB6E81}" srcId="{FCC1E79C-77D2-4FFF-93A6-5CEF8182D5DB}" destId="{2B6F571A-33FA-4F54-AB52-6F52AB61BCEC}" srcOrd="2" destOrd="0" parTransId="{F86F05D7-84A9-4CE2-BB54-EBA414F81D07}" sibTransId="{FC3D0054-F5A5-4842-958D-29C97879D13A}"/>
    <dgm:cxn modelId="{B1F3724E-DD6C-47DE-AB29-0D18D4A76535}" srcId="{FCC1E79C-77D2-4FFF-93A6-5CEF8182D5DB}" destId="{2633FF2A-9C90-44A2-86A5-92BAC85C87AB}" srcOrd="0" destOrd="0" parTransId="{51D331E4-E608-4FF2-B416-64C33177E6CB}" sibTransId="{E84D5C37-8092-47AE-BA08-C37B9F2BF261}"/>
    <dgm:cxn modelId="{D0665256-3C93-412F-A3F6-1F64E91D9F40}" type="presOf" srcId="{BB4BCF23-1170-4BC0-B3A9-64273C152A56}" destId="{1023BF2A-499B-4E0B-AEA4-23947EC32E64}" srcOrd="0" destOrd="0" presId="urn:microsoft.com/office/officeart/2005/8/layout/vList2"/>
    <dgm:cxn modelId="{F8B64578-7A36-4401-AAD3-3D8C66C127A6}" srcId="{FCC1E79C-77D2-4FFF-93A6-5CEF8182D5DB}" destId="{BB4BCF23-1170-4BC0-B3A9-64273C152A56}" srcOrd="4" destOrd="0" parTransId="{BDA16A15-0DA7-4993-B0A1-A9CF666EB98A}" sibTransId="{49038A96-20AE-4FDD-B4B6-C8E886DF5115}"/>
    <dgm:cxn modelId="{90220E8E-5762-4563-AF4D-92B5CEE1957A}" srcId="{FCC1E79C-77D2-4FFF-93A6-5CEF8182D5DB}" destId="{8EF817B3-9FA6-461C-8EDA-7067A3A6BE9B}" srcOrd="1" destOrd="0" parTransId="{ADA30BF1-13A7-4B22-B751-59C1AD9E4371}" sibTransId="{7332E8AE-AD7C-4C4C-9968-18217EA42A5D}"/>
    <dgm:cxn modelId="{BDA757AC-98F2-4E7D-BFC6-F41FDECE3C56}" type="presOf" srcId="{E07BDEE8-62FA-4FC5-9508-5B8CE194E004}" destId="{BF76D887-DB6E-49CE-96FC-5FD11403B2FB}" srcOrd="0" destOrd="0" presId="urn:microsoft.com/office/officeart/2005/8/layout/vList2"/>
    <dgm:cxn modelId="{004E1BBF-177F-4A86-A514-B66D6EAC9574}" srcId="{FCC1E79C-77D2-4FFF-93A6-5CEF8182D5DB}" destId="{E07BDEE8-62FA-4FC5-9508-5B8CE194E004}" srcOrd="3" destOrd="0" parTransId="{27E51DE0-6FC9-4994-B9F4-3A9842867B37}" sibTransId="{6ACDB1B4-C147-4353-9E8E-9639CAB3CD73}"/>
    <dgm:cxn modelId="{E95A86C2-1FEB-4A40-8142-032B6D8F8FFA}" type="presOf" srcId="{2B6F571A-33FA-4F54-AB52-6F52AB61BCEC}" destId="{EF16E695-76F8-4589-98AE-2869A59C117F}" srcOrd="0" destOrd="0" presId="urn:microsoft.com/office/officeart/2005/8/layout/vList2"/>
    <dgm:cxn modelId="{39CE80E3-10D1-44E0-BAE8-6F35168397AF}" type="presOf" srcId="{FCC1E79C-77D2-4FFF-93A6-5CEF8182D5DB}" destId="{CD7BFE48-7C2C-4F84-8C80-C0EBF96738BC}" srcOrd="0" destOrd="0" presId="urn:microsoft.com/office/officeart/2005/8/layout/vList2"/>
    <dgm:cxn modelId="{B3C755EE-E3BB-4C46-9B4B-1103534E0013}" type="presOf" srcId="{8EF817B3-9FA6-461C-8EDA-7067A3A6BE9B}" destId="{F2897280-A2B2-4216-B808-D48A09D27812}" srcOrd="0" destOrd="0" presId="urn:microsoft.com/office/officeart/2005/8/layout/vList2"/>
    <dgm:cxn modelId="{DDC85612-24CC-4C7A-A9A1-4CC376014663}" type="presParOf" srcId="{CD7BFE48-7C2C-4F84-8C80-C0EBF96738BC}" destId="{78AA80CB-7003-455A-9C72-B599FF49F031}" srcOrd="0" destOrd="0" presId="urn:microsoft.com/office/officeart/2005/8/layout/vList2"/>
    <dgm:cxn modelId="{D79C9792-1675-473A-B2B3-4106FEB9DD04}" type="presParOf" srcId="{CD7BFE48-7C2C-4F84-8C80-C0EBF96738BC}" destId="{3C349DC2-5529-4B30-B91E-08A3E7060FDA}" srcOrd="1" destOrd="0" presId="urn:microsoft.com/office/officeart/2005/8/layout/vList2"/>
    <dgm:cxn modelId="{9D51D58B-0153-4308-9ADE-3F03D10502B6}" type="presParOf" srcId="{CD7BFE48-7C2C-4F84-8C80-C0EBF96738BC}" destId="{F2897280-A2B2-4216-B808-D48A09D27812}" srcOrd="2" destOrd="0" presId="urn:microsoft.com/office/officeart/2005/8/layout/vList2"/>
    <dgm:cxn modelId="{5DE12BDF-8C26-4A19-8701-D5D926B5C409}" type="presParOf" srcId="{CD7BFE48-7C2C-4F84-8C80-C0EBF96738BC}" destId="{354ECAC6-2301-4EA9-963E-8192FA9BF07E}" srcOrd="3" destOrd="0" presId="urn:microsoft.com/office/officeart/2005/8/layout/vList2"/>
    <dgm:cxn modelId="{E931B4B6-79D2-4855-A346-5F879D6102DC}" type="presParOf" srcId="{CD7BFE48-7C2C-4F84-8C80-C0EBF96738BC}" destId="{EF16E695-76F8-4589-98AE-2869A59C117F}" srcOrd="4" destOrd="0" presId="urn:microsoft.com/office/officeart/2005/8/layout/vList2"/>
    <dgm:cxn modelId="{BACBBD6C-5F79-40D6-B870-5C35D1E813A3}" type="presParOf" srcId="{CD7BFE48-7C2C-4F84-8C80-C0EBF96738BC}" destId="{8F75ACC6-3259-40DB-B8C3-CC8B3E2D53A2}" srcOrd="5" destOrd="0" presId="urn:microsoft.com/office/officeart/2005/8/layout/vList2"/>
    <dgm:cxn modelId="{23C199F4-375E-4AA1-863C-ACA1E5D1B655}" type="presParOf" srcId="{CD7BFE48-7C2C-4F84-8C80-C0EBF96738BC}" destId="{BF76D887-DB6E-49CE-96FC-5FD11403B2FB}" srcOrd="6" destOrd="0" presId="urn:microsoft.com/office/officeart/2005/8/layout/vList2"/>
    <dgm:cxn modelId="{43077662-C84C-4DEB-AD97-1E4726DC39BB}" type="presParOf" srcId="{CD7BFE48-7C2C-4F84-8C80-C0EBF96738BC}" destId="{94E0EC90-8391-4D6E-BC32-00CFF3FA92B4}" srcOrd="7" destOrd="0" presId="urn:microsoft.com/office/officeart/2005/8/layout/vList2"/>
    <dgm:cxn modelId="{1C9BDA5D-6EBF-477E-A49E-41B9D5997FB2}" type="presParOf" srcId="{CD7BFE48-7C2C-4F84-8C80-C0EBF96738BC}" destId="{1023BF2A-499B-4E0B-AEA4-23947EC32E64}" srcOrd="8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AA80CB-7003-455A-9C72-B599FF49F031}">
      <dsp:nvSpPr>
        <dsp:cNvPr id="0" name=""/>
        <dsp:cNvSpPr/>
      </dsp:nvSpPr>
      <dsp:spPr>
        <a:xfrm>
          <a:off x="0" y="33798"/>
          <a:ext cx="7315200" cy="655200"/>
        </a:xfrm>
        <a:prstGeom prst="roundRect">
          <a:avLst/>
        </a:prstGeom>
        <a:solidFill>
          <a:schemeClr val="lt1">
            <a:hueOff val="0"/>
            <a:satOff val="0"/>
            <a:lum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1" kern="1200" dirty="0" err="1">
              <a:solidFill>
                <a:srgbClr val="09493F"/>
              </a:solidFill>
              <a:latin typeface="Verdana" panose="020B0604030504040204" pitchFamily="34" charset="0"/>
              <a:ea typeface="Verdana" panose="020B0604030504040204" pitchFamily="34" charset="0"/>
            </a:rPr>
            <a:t>Pédagogie</a:t>
          </a:r>
          <a:r>
            <a:rPr lang="en-US" sz="2200" b="1" i="1" kern="1200" dirty="0">
              <a:solidFill>
                <a:srgbClr val="09493F"/>
              </a:solidFill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r>
            <a:rPr lang="en-US" sz="2200" b="1" i="1" kern="1200" dirty="0" err="1">
              <a:solidFill>
                <a:srgbClr val="09493F"/>
              </a:solidFill>
              <a:latin typeface="Verdana" panose="020B0604030504040204" pitchFamily="34" charset="0"/>
              <a:ea typeface="Verdana" panose="020B0604030504040204" pitchFamily="34" charset="0"/>
            </a:rPr>
            <a:t>différenciée</a:t>
          </a:r>
          <a:r>
            <a:rPr lang="en-US" sz="2200" b="1" i="1" kern="1200" dirty="0">
              <a:solidFill>
                <a:srgbClr val="09493F"/>
              </a:solidFill>
              <a:latin typeface="Verdana" panose="020B0604030504040204" pitchFamily="34" charset="0"/>
              <a:ea typeface="Verdana" panose="020B0604030504040204" pitchFamily="34" charset="0"/>
            </a:rPr>
            <a:t> et </a:t>
          </a:r>
          <a:r>
            <a:rPr lang="en-US" sz="2200" b="1" i="1" kern="1200" dirty="0" err="1">
              <a:solidFill>
                <a:srgbClr val="09493F"/>
              </a:solidFill>
              <a:latin typeface="Verdana" panose="020B0604030504040204" pitchFamily="34" charset="0"/>
              <a:ea typeface="Verdana" panose="020B0604030504040204" pitchFamily="34" charset="0"/>
            </a:rPr>
            <a:t>inversée</a:t>
          </a:r>
          <a:endParaRPr lang="en-US" sz="2200" b="1" i="1" kern="1200" dirty="0">
            <a:solidFill>
              <a:srgbClr val="09493F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31984" y="65782"/>
        <a:ext cx="7251232" cy="591232"/>
      </dsp:txXfrm>
    </dsp:sp>
    <dsp:sp modelId="{F2897280-A2B2-4216-B808-D48A09D27812}">
      <dsp:nvSpPr>
        <dsp:cNvPr id="0" name=""/>
        <dsp:cNvSpPr/>
      </dsp:nvSpPr>
      <dsp:spPr>
        <a:xfrm>
          <a:off x="0" y="757961"/>
          <a:ext cx="7315200" cy="655200"/>
        </a:xfrm>
        <a:prstGeom prst="roundRect">
          <a:avLst/>
        </a:prstGeom>
        <a:solidFill>
          <a:schemeClr val="lt1">
            <a:hueOff val="0"/>
            <a:satOff val="0"/>
            <a:lum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b="1" i="1" kern="1200" dirty="0">
              <a:solidFill>
                <a:srgbClr val="09493F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Biculture - Ouverture sur le monde</a:t>
          </a:r>
          <a:endParaRPr lang="en-US" sz="2200" b="1" i="1" kern="1200" dirty="0">
            <a:solidFill>
              <a:srgbClr val="09493F"/>
            </a:solidFill>
            <a:latin typeface="Verdana" panose="020B0604030504040204" pitchFamily="34" charset="0"/>
            <a:ea typeface="Verdana" panose="020B0604030504040204" pitchFamily="34" charset="0"/>
            <a:cs typeface="+mn-cs"/>
          </a:endParaRPr>
        </a:p>
      </dsp:txBody>
      <dsp:txXfrm>
        <a:off x="31984" y="789945"/>
        <a:ext cx="7251232" cy="591232"/>
      </dsp:txXfrm>
    </dsp:sp>
    <dsp:sp modelId="{EF16E695-76F8-4589-98AE-2869A59C117F}">
      <dsp:nvSpPr>
        <dsp:cNvPr id="0" name=""/>
        <dsp:cNvSpPr/>
      </dsp:nvSpPr>
      <dsp:spPr>
        <a:xfrm>
          <a:off x="0" y="1513961"/>
          <a:ext cx="7315200" cy="655200"/>
        </a:xfrm>
        <a:prstGeom prst="roundRect">
          <a:avLst/>
        </a:prstGeom>
        <a:solidFill>
          <a:schemeClr val="lt1">
            <a:hueOff val="0"/>
            <a:satOff val="0"/>
            <a:lum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1" kern="1200" dirty="0" err="1">
              <a:solidFill>
                <a:srgbClr val="09493F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Disponibilité</a:t>
          </a:r>
          <a:r>
            <a:rPr lang="en-US" sz="2200" b="1" i="1" kern="1200" dirty="0">
              <a:solidFill>
                <a:srgbClr val="09493F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 de </a:t>
          </a:r>
          <a:r>
            <a:rPr lang="en-US" sz="2200" b="1" i="1" kern="1200" dirty="0" err="1">
              <a:solidFill>
                <a:srgbClr val="09493F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professeurs</a:t>
          </a:r>
          <a:r>
            <a:rPr lang="en-US" sz="2200" b="1" i="1" kern="1200" dirty="0">
              <a:solidFill>
                <a:srgbClr val="09493F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 </a:t>
          </a:r>
          <a:r>
            <a:rPr lang="en-US" sz="2200" b="1" i="1" kern="1200" dirty="0" err="1">
              <a:solidFill>
                <a:srgbClr val="09493F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bienveillants</a:t>
          </a:r>
          <a:endParaRPr lang="en-US" sz="2200" b="1" i="1" kern="1200" dirty="0">
            <a:solidFill>
              <a:srgbClr val="09493F"/>
            </a:solidFill>
            <a:latin typeface="Verdana" panose="020B0604030504040204" pitchFamily="34" charset="0"/>
            <a:ea typeface="Verdana" panose="020B0604030504040204" pitchFamily="34" charset="0"/>
            <a:cs typeface="+mn-cs"/>
          </a:endParaRPr>
        </a:p>
      </dsp:txBody>
      <dsp:txXfrm>
        <a:off x="31984" y="1545945"/>
        <a:ext cx="7251232" cy="591232"/>
      </dsp:txXfrm>
    </dsp:sp>
    <dsp:sp modelId="{BF76D887-DB6E-49CE-96FC-5FD11403B2FB}">
      <dsp:nvSpPr>
        <dsp:cNvPr id="0" name=""/>
        <dsp:cNvSpPr/>
      </dsp:nvSpPr>
      <dsp:spPr>
        <a:xfrm>
          <a:off x="0" y="2269962"/>
          <a:ext cx="7315200" cy="655200"/>
        </a:xfrm>
        <a:prstGeom prst="roundRect">
          <a:avLst/>
        </a:prstGeom>
        <a:solidFill>
          <a:schemeClr val="lt1">
            <a:hueOff val="0"/>
            <a:satOff val="0"/>
            <a:lum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b="1" i="1" kern="1200" dirty="0">
              <a:solidFill>
                <a:srgbClr val="09493F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Développement de compétences ‘soft </a:t>
          </a:r>
          <a:r>
            <a:rPr lang="fr-FR" sz="2200" b="1" i="1" kern="1200" dirty="0" err="1">
              <a:solidFill>
                <a:srgbClr val="09493F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skills</a:t>
          </a:r>
          <a:r>
            <a:rPr lang="fr-FR" sz="2200" b="1" i="1" kern="1200" dirty="0">
              <a:solidFill>
                <a:srgbClr val="09493F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’</a:t>
          </a:r>
          <a:endParaRPr lang="en-US" sz="2200" b="1" i="1" kern="1200" dirty="0">
            <a:solidFill>
              <a:srgbClr val="09493F"/>
            </a:solidFill>
            <a:latin typeface="Verdana" panose="020B0604030504040204" pitchFamily="34" charset="0"/>
            <a:ea typeface="Verdana" panose="020B0604030504040204" pitchFamily="34" charset="0"/>
            <a:cs typeface="+mn-cs"/>
          </a:endParaRPr>
        </a:p>
      </dsp:txBody>
      <dsp:txXfrm>
        <a:off x="31984" y="2301946"/>
        <a:ext cx="7251232" cy="591232"/>
      </dsp:txXfrm>
    </dsp:sp>
    <dsp:sp modelId="{1023BF2A-499B-4E0B-AEA4-23947EC32E64}">
      <dsp:nvSpPr>
        <dsp:cNvPr id="0" name=""/>
        <dsp:cNvSpPr/>
      </dsp:nvSpPr>
      <dsp:spPr>
        <a:xfrm>
          <a:off x="0" y="3025961"/>
          <a:ext cx="7315200" cy="655200"/>
        </a:xfrm>
        <a:prstGeom prst="roundRect">
          <a:avLst/>
        </a:prstGeom>
        <a:solidFill>
          <a:schemeClr val="lt1">
            <a:hueOff val="0"/>
            <a:satOff val="0"/>
            <a:lum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b="1" i="1" kern="1200" dirty="0">
              <a:solidFill>
                <a:srgbClr val="09493F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Atout pour le dossier scolaire </a:t>
          </a:r>
          <a:endParaRPr lang="en-US" sz="2200" b="1" i="1" kern="1200" dirty="0">
            <a:solidFill>
              <a:srgbClr val="09493F"/>
            </a:solidFill>
            <a:latin typeface="Verdana" panose="020B0604030504040204" pitchFamily="34" charset="0"/>
            <a:ea typeface="Verdana" panose="020B0604030504040204" pitchFamily="34" charset="0"/>
            <a:cs typeface="+mn-cs"/>
          </a:endParaRPr>
        </a:p>
      </dsp:txBody>
      <dsp:txXfrm>
        <a:off x="31984" y="3057945"/>
        <a:ext cx="7251232" cy="5912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6057900" y="0"/>
            <a:ext cx="4632325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59FC7F-DB0D-8F4C-B4CB-5A6D38E073EF}" type="datetimeFigureOut">
              <a:rPr lang="fr-FR" smtClean="0"/>
              <a:t>23/09/2024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7183438"/>
            <a:ext cx="4633913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6057900" y="7183438"/>
            <a:ext cx="4632325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BF7094-62F4-C549-89C1-58D4FE582DBB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025346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566788-AB1A-8143-BEBD-8EFF4E84145C}" type="datetimeFigureOut">
              <a:rPr lang="fr-FR" smtClean="0"/>
              <a:t>23/09/2024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341688" y="566738"/>
            <a:ext cx="4010025" cy="2836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1069975" y="3592513"/>
            <a:ext cx="8553450" cy="34036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813609-8B01-3C4C-A8B8-975330F2AE1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7392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813609-8B01-3C4C-A8B8-975330F2AE10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94924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813609-8B01-3C4C-A8B8-975330F2AE10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1238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Mettre la Newsletter complète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813609-8B01-3C4C-A8B8-975330F2AE10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2853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813609-8B01-3C4C-A8B8-975330F2AE10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53208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813609-8B01-3C4C-A8B8-975330F2AE10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96776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813609-8B01-3C4C-A8B8-975330F2AE10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25131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813609-8B01-3C4C-A8B8-975330F2AE10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09799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813609-8B01-3C4C-A8B8-975330F2AE10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40993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813609-8B01-3C4C-A8B8-975330F2AE10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36736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813609-8B01-3C4C-A8B8-975330F2AE10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21969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813609-8B01-3C4C-A8B8-975330F2AE10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9578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813609-8B01-3C4C-A8B8-975330F2AE1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0084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813609-8B01-3C4C-A8B8-975330F2AE10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64555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813609-8B01-3C4C-A8B8-975330F2AE10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20734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813609-8B01-3C4C-A8B8-975330F2AE1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7907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813609-8B01-3C4C-A8B8-975330F2AE10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361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813609-8B01-3C4C-A8B8-975330F2AE1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2869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813609-8B01-3C4C-A8B8-975330F2AE1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492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813609-8B01-3C4C-A8B8-975330F2AE1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13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813609-8B01-3C4C-A8B8-975330F2AE10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5774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813609-8B01-3C4C-A8B8-975330F2AE10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0237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813609-8B01-3C4C-A8B8-975330F2AE10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1577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813609-8B01-3C4C-A8B8-975330F2AE1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726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271086" y="7040034"/>
            <a:ext cx="2383154" cy="206375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 b="0" i="0">
                <a:solidFill>
                  <a:srgbClr val="09493F"/>
                </a:solidFill>
                <a:latin typeface="Cambria"/>
                <a:cs typeface="Cambria"/>
              </a:defRPr>
            </a:lvl1pPr>
          </a:lstStyle>
          <a:p>
            <a:pPr marL="12700">
              <a:lnSpc>
                <a:spcPts val="1505"/>
              </a:lnSpc>
            </a:pPr>
            <a:r>
              <a:rPr lang="fr-FR" spc="65"/>
              <a:t>www.DualDiploma.org</a:t>
            </a:r>
            <a:endParaRPr spc="5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B96B5-1C8B-4E97-BC27-91DBF411B527}" type="datetime1">
              <a:rPr lang="en-US" smtClean="0"/>
              <a:t>9/23/2024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rgbClr val="09493F"/>
                </a:solidFill>
                <a:latin typeface="Cambria"/>
                <a:cs typeface="Cambria"/>
              </a:defRPr>
            </a:lvl1pPr>
          </a:lstStyle>
          <a:p>
            <a:pPr marL="12700">
              <a:lnSpc>
                <a:spcPts val="2380"/>
              </a:lnSpc>
              <a:tabLst>
                <a:tab pos="290195" algn="l"/>
              </a:tabLst>
            </a:pPr>
            <a:r>
              <a:rPr u="sng" spc="65" dirty="0"/>
              <a:t> 	</a:t>
            </a:r>
            <a:r>
              <a:rPr spc="55" dirty="0"/>
              <a:t> </a:t>
            </a:r>
            <a:fld id="{81D60167-4931-47E6-BA6A-407CBD079E47}" type="slidenum">
              <a:rPr spc="-125" dirty="0"/>
              <a:t>‹N°›</a:t>
            </a:fld>
            <a:endParaRPr spc="-125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1A3D99-4D94-49A2-B842-D55EEDE73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403225"/>
            <a:ext cx="9223375" cy="14605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90236BF-6887-44A7-AF67-B4E0C3F634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6600" y="1854200"/>
            <a:ext cx="4524375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2732FF-567E-4D86-B78C-7501367DE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6600" y="2762250"/>
            <a:ext cx="4524375" cy="4064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AA5860C-B2C0-4428-B1F5-E7283D336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3375" y="1854200"/>
            <a:ext cx="4546600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5E61C25-9A58-4A9D-9B78-BF7B6EE76E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3375" y="2762250"/>
            <a:ext cx="4546600" cy="4064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93E7C33-96C3-4503-8957-CDE7A2184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87E3A-8BDF-4D90-9D49-33289191D682}" type="datetime1">
              <a:rPr lang="en-US" smtClean="0"/>
              <a:t>9/23/2024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3B1B902-5C17-4E01-B59C-56B19CE63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www.DualDiploma.org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AE0D374-4120-4AE9-AB20-D77C7B8F8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9E8E4-F419-444A-918E-603A468A6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9400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17299B-6F3F-4264-8F5A-9DA5F16C6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D41253D-8CE5-46BC-85B0-3C8D6AF7C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EB275-B9E7-49D1-B2B7-4AE7F3A221F9}" type="datetime1">
              <a:rPr lang="en-US" smtClean="0"/>
              <a:t>9/23/2024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1BADC15-E555-4FDD-A81A-09F9B6CD0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www.DualDiploma.org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4C8F61A-1D09-47E4-9091-83FB2D224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9E8E4-F419-444A-918E-603A468A6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6382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928EEEB-72CC-401D-9C9C-02B1DC998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6C50A-9FCC-497F-BE2C-05BC405ADDAD}" type="datetime1">
              <a:rPr lang="en-US" smtClean="0"/>
              <a:t>9/23/2024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A472B7B-1229-4C8D-A443-59DA297F0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www.DualDiploma.org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D574AD7-0619-4E2B-8DC8-7F954B4FC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9E8E4-F419-444A-918E-603A468A6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924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FA48EA-8C55-4E24-A694-824592473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504825"/>
            <a:ext cx="3449638" cy="17637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69D7FF-A371-4E17-83F1-27E3018D5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6600" y="1089025"/>
            <a:ext cx="5413375" cy="53736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CBAA537-97F6-43E5-888E-EB0731A474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6600" y="2268538"/>
            <a:ext cx="3449638" cy="42037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477CB6D-AA23-4AC3-83CF-6017C30D1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D790-82B2-46C0-ABC6-A1D7EAAB8844}" type="datetime1">
              <a:rPr lang="en-US" smtClean="0"/>
              <a:t>9/23/2024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4834CD9-7CDD-4CA2-AD99-0958845AA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www.DualDiploma.org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52657AB-2203-4ED0-82D1-DCE5BAAED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9E8E4-F419-444A-918E-603A468A6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5087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BE8DF0-49CE-4936-B14C-45447A734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504825"/>
            <a:ext cx="3449638" cy="17637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55D3D00-82DD-4C88-8ED7-024843F3BD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46600" y="1089025"/>
            <a:ext cx="5413375" cy="53736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392353A-8582-4EBE-888F-CE5E629BA7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6600" y="2268538"/>
            <a:ext cx="3449638" cy="42037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01092D2-9FDD-45FE-9370-4F609B8A5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92D2D-36C7-44ED-BF01-98D516C944A3}" type="datetime1">
              <a:rPr lang="en-US" smtClean="0"/>
              <a:t>9/23/2024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40BE340-91BA-44D3-97F9-BA9281AE2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www.DualDiploma.org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CAF2764-C007-4802-B81A-8910D9F95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9E8E4-F419-444A-918E-603A468A6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20231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C0881E-CC56-42D2-9610-5B5CF39BE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E7AEC10-0595-4FEB-B7AC-1A48BAE4FC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7D36CBE-059C-4025-9DC4-EAEDFAC31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www.DualDiploma.org</a:t>
            </a:r>
          </a:p>
        </p:txBody>
      </p:sp>
    </p:spTree>
    <p:extLst>
      <p:ext uri="{BB962C8B-B14F-4D97-AF65-F5344CB8AC3E}">
        <p14:creationId xmlns:p14="http://schemas.microsoft.com/office/powerpoint/2010/main" val="25515812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F30A91F-1E3B-4B6D-8274-52E58F3872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653338" y="403225"/>
            <a:ext cx="2305050" cy="64087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EF06E6F-1EB3-45CC-8F9C-C549DF6D61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35013" y="403225"/>
            <a:ext cx="6765925" cy="64087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160569B-FF8D-4AD5-94D0-1A00F125C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www.DualDiploma.org</a:t>
            </a:r>
          </a:p>
        </p:txBody>
      </p:sp>
    </p:spTree>
    <p:extLst>
      <p:ext uri="{BB962C8B-B14F-4D97-AF65-F5344CB8AC3E}">
        <p14:creationId xmlns:p14="http://schemas.microsoft.com/office/powerpoint/2010/main" val="166886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00" b="1" i="0">
                <a:solidFill>
                  <a:srgbClr val="09493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200" b="0" i="1">
                <a:solidFill>
                  <a:srgbClr val="09493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B85BF-CC10-4152-A2DD-7FF0B122E121}" type="datetime1">
              <a:rPr lang="en-US" smtClean="0"/>
              <a:t>9/23/2024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rgbClr val="09493F"/>
                </a:solidFill>
                <a:latin typeface="Cambria"/>
                <a:cs typeface="Cambria"/>
              </a:defRPr>
            </a:lvl1pPr>
          </a:lstStyle>
          <a:p>
            <a:pPr marL="12700">
              <a:lnSpc>
                <a:spcPts val="2380"/>
              </a:lnSpc>
              <a:tabLst>
                <a:tab pos="290195" algn="l"/>
              </a:tabLst>
            </a:pPr>
            <a:r>
              <a:rPr u="sng" spc="65" dirty="0"/>
              <a:t> 	</a:t>
            </a:r>
            <a:r>
              <a:rPr spc="55" dirty="0"/>
              <a:t> </a:t>
            </a:r>
            <a:fld id="{81D60167-4931-47E6-BA6A-407CBD079E47}" type="slidenum">
              <a:rPr spc="-125" dirty="0"/>
              <a:t>‹N°›</a:t>
            </a:fld>
            <a:endParaRPr spc="-12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00" b="1" i="0">
                <a:solidFill>
                  <a:srgbClr val="09493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7D488-DDD7-4416-8CFD-6DC99E4EA2B3}" type="datetime1">
              <a:rPr lang="en-US" smtClean="0"/>
              <a:t>9/23/2024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rgbClr val="09493F"/>
                </a:solidFill>
                <a:latin typeface="Cambria"/>
                <a:cs typeface="Cambria"/>
              </a:defRPr>
            </a:lvl1pPr>
          </a:lstStyle>
          <a:p>
            <a:pPr marL="12700">
              <a:lnSpc>
                <a:spcPts val="2380"/>
              </a:lnSpc>
              <a:tabLst>
                <a:tab pos="290195" algn="l"/>
              </a:tabLst>
            </a:pPr>
            <a:r>
              <a:rPr u="sng" spc="65" dirty="0"/>
              <a:t> 	</a:t>
            </a:r>
            <a:r>
              <a:rPr spc="55" dirty="0"/>
              <a:t> </a:t>
            </a:r>
            <a:fld id="{81D60167-4931-47E6-BA6A-407CBD079E47}" type="slidenum">
              <a:rPr spc="-125" dirty="0"/>
              <a:t>‹N°›</a:t>
            </a:fld>
            <a:endParaRPr spc="-12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k object 17"/>
          <p:cNvSpPr/>
          <p:nvPr/>
        </p:nvSpPr>
        <p:spPr>
          <a:xfrm>
            <a:off x="4998846" y="5314060"/>
            <a:ext cx="694309" cy="8396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bk object 18"/>
          <p:cNvSpPr/>
          <p:nvPr/>
        </p:nvSpPr>
        <p:spPr>
          <a:xfrm>
            <a:off x="4546010" y="6307728"/>
            <a:ext cx="699559" cy="1411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bk object 19"/>
          <p:cNvSpPr/>
          <p:nvPr/>
        </p:nvSpPr>
        <p:spPr>
          <a:xfrm>
            <a:off x="5311902" y="6312058"/>
            <a:ext cx="327939" cy="1360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bk object 20"/>
          <p:cNvSpPr/>
          <p:nvPr/>
        </p:nvSpPr>
        <p:spPr>
          <a:xfrm>
            <a:off x="5705061" y="6312350"/>
            <a:ext cx="52705" cy="134620"/>
          </a:xfrm>
          <a:custGeom>
            <a:avLst/>
            <a:gdLst/>
            <a:ahLst/>
            <a:cxnLst/>
            <a:rect l="l" t="t" r="r" b="b"/>
            <a:pathLst>
              <a:path w="52704" h="134620">
                <a:moveTo>
                  <a:pt x="806" y="0"/>
                </a:moveTo>
                <a:lnTo>
                  <a:pt x="0" y="596"/>
                </a:lnTo>
                <a:lnTo>
                  <a:pt x="6" y="3200"/>
                </a:lnTo>
                <a:lnTo>
                  <a:pt x="1035" y="3962"/>
                </a:lnTo>
                <a:lnTo>
                  <a:pt x="3029" y="4343"/>
                </a:lnTo>
                <a:lnTo>
                  <a:pt x="9011" y="5308"/>
                </a:lnTo>
                <a:lnTo>
                  <a:pt x="12922" y="7175"/>
                </a:lnTo>
                <a:lnTo>
                  <a:pt x="16593" y="12712"/>
                </a:lnTo>
                <a:lnTo>
                  <a:pt x="17507" y="18097"/>
                </a:lnTo>
                <a:lnTo>
                  <a:pt x="17507" y="116979"/>
                </a:lnTo>
                <a:lnTo>
                  <a:pt x="3931" y="130276"/>
                </a:lnTo>
                <a:lnTo>
                  <a:pt x="2927" y="131000"/>
                </a:lnTo>
                <a:lnTo>
                  <a:pt x="2995" y="133502"/>
                </a:lnTo>
                <a:lnTo>
                  <a:pt x="3804" y="134111"/>
                </a:lnTo>
                <a:lnTo>
                  <a:pt x="8437" y="133997"/>
                </a:lnTo>
                <a:lnTo>
                  <a:pt x="10179" y="133819"/>
                </a:lnTo>
                <a:lnTo>
                  <a:pt x="21558" y="133146"/>
                </a:lnTo>
                <a:lnTo>
                  <a:pt x="52432" y="133146"/>
                </a:lnTo>
                <a:lnTo>
                  <a:pt x="52432" y="130708"/>
                </a:lnTo>
                <a:lnTo>
                  <a:pt x="50819" y="129920"/>
                </a:lnTo>
                <a:lnTo>
                  <a:pt x="43555" y="128904"/>
                </a:lnTo>
                <a:lnTo>
                  <a:pt x="40583" y="127939"/>
                </a:lnTo>
                <a:lnTo>
                  <a:pt x="32264" y="110743"/>
                </a:lnTo>
                <a:lnTo>
                  <a:pt x="32264" y="15786"/>
                </a:lnTo>
                <a:lnTo>
                  <a:pt x="34652" y="8077"/>
                </a:lnTo>
                <a:lnTo>
                  <a:pt x="44418" y="4343"/>
                </a:lnTo>
                <a:lnTo>
                  <a:pt x="46095" y="3771"/>
                </a:lnTo>
                <a:lnTo>
                  <a:pt x="46933" y="2920"/>
                </a:lnTo>
                <a:lnTo>
                  <a:pt x="46933" y="965"/>
                </a:lnTo>
                <a:lnTo>
                  <a:pt x="15411" y="965"/>
                </a:lnTo>
                <a:lnTo>
                  <a:pt x="9176" y="673"/>
                </a:lnTo>
                <a:lnTo>
                  <a:pt x="4477" y="101"/>
                </a:lnTo>
                <a:lnTo>
                  <a:pt x="806" y="0"/>
                </a:lnTo>
                <a:close/>
              </a:path>
              <a:path w="52704" h="134620">
                <a:moveTo>
                  <a:pt x="52432" y="133146"/>
                </a:moveTo>
                <a:lnTo>
                  <a:pt x="21558" y="133146"/>
                </a:lnTo>
                <a:lnTo>
                  <a:pt x="35541" y="133362"/>
                </a:lnTo>
                <a:lnTo>
                  <a:pt x="40367" y="133362"/>
                </a:lnTo>
                <a:lnTo>
                  <a:pt x="43783" y="133502"/>
                </a:lnTo>
                <a:lnTo>
                  <a:pt x="47250" y="133997"/>
                </a:lnTo>
                <a:lnTo>
                  <a:pt x="51429" y="134111"/>
                </a:lnTo>
                <a:lnTo>
                  <a:pt x="52415" y="133362"/>
                </a:lnTo>
                <a:lnTo>
                  <a:pt x="52432" y="133146"/>
                </a:lnTo>
                <a:close/>
              </a:path>
              <a:path w="52704" h="134620">
                <a:moveTo>
                  <a:pt x="46069" y="0"/>
                </a:moveTo>
                <a:lnTo>
                  <a:pt x="41916" y="101"/>
                </a:lnTo>
                <a:lnTo>
                  <a:pt x="35452" y="647"/>
                </a:lnTo>
                <a:lnTo>
                  <a:pt x="32048" y="850"/>
                </a:lnTo>
                <a:lnTo>
                  <a:pt x="15411" y="965"/>
                </a:lnTo>
                <a:lnTo>
                  <a:pt x="46933" y="965"/>
                </a:lnTo>
                <a:lnTo>
                  <a:pt x="46933" y="596"/>
                </a:lnTo>
                <a:lnTo>
                  <a:pt x="46069" y="0"/>
                </a:lnTo>
                <a:close/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bk object 21"/>
          <p:cNvSpPr/>
          <p:nvPr/>
        </p:nvSpPr>
        <p:spPr>
          <a:xfrm>
            <a:off x="5704037" y="6311284"/>
            <a:ext cx="54610" cy="136525"/>
          </a:xfrm>
          <a:custGeom>
            <a:avLst/>
            <a:gdLst/>
            <a:ahLst/>
            <a:cxnLst/>
            <a:rect l="l" t="t" r="r" b="b"/>
            <a:pathLst>
              <a:path w="54610" h="136525">
                <a:moveTo>
                  <a:pt x="2720" y="0"/>
                </a:moveTo>
                <a:lnTo>
                  <a:pt x="1805" y="152"/>
                </a:lnTo>
                <a:lnTo>
                  <a:pt x="281" y="1168"/>
                </a:lnTo>
                <a:lnTo>
                  <a:pt x="45" y="1714"/>
                </a:lnTo>
                <a:lnTo>
                  <a:pt x="0" y="4190"/>
                </a:lnTo>
                <a:lnTo>
                  <a:pt x="434" y="4914"/>
                </a:lnTo>
                <a:lnTo>
                  <a:pt x="1869" y="5943"/>
                </a:lnTo>
                <a:lnTo>
                  <a:pt x="2771" y="6248"/>
                </a:lnTo>
                <a:lnTo>
                  <a:pt x="3863" y="6464"/>
                </a:lnTo>
                <a:lnTo>
                  <a:pt x="9768" y="7416"/>
                </a:lnTo>
                <a:lnTo>
                  <a:pt x="13350" y="9232"/>
                </a:lnTo>
                <a:lnTo>
                  <a:pt x="14886" y="11607"/>
                </a:lnTo>
                <a:lnTo>
                  <a:pt x="16487" y="13969"/>
                </a:lnTo>
                <a:lnTo>
                  <a:pt x="17332" y="18478"/>
                </a:lnTo>
                <a:lnTo>
                  <a:pt x="17455" y="118122"/>
                </a:lnTo>
                <a:lnTo>
                  <a:pt x="16703" y="123291"/>
                </a:lnTo>
                <a:lnTo>
                  <a:pt x="15374" y="125602"/>
                </a:lnTo>
                <a:lnTo>
                  <a:pt x="14315" y="127546"/>
                </a:lnTo>
                <a:lnTo>
                  <a:pt x="11521" y="129158"/>
                </a:lnTo>
                <a:lnTo>
                  <a:pt x="5692" y="130136"/>
                </a:lnTo>
                <a:lnTo>
                  <a:pt x="4790" y="130428"/>
                </a:lnTo>
                <a:lnTo>
                  <a:pt x="3355" y="131432"/>
                </a:lnTo>
                <a:lnTo>
                  <a:pt x="2967" y="132118"/>
                </a:lnTo>
                <a:lnTo>
                  <a:pt x="2877" y="134099"/>
                </a:lnTo>
                <a:lnTo>
                  <a:pt x="3228" y="135000"/>
                </a:lnTo>
                <a:lnTo>
                  <a:pt x="4688" y="136080"/>
                </a:lnTo>
                <a:lnTo>
                  <a:pt x="5565" y="136245"/>
                </a:lnTo>
                <a:lnTo>
                  <a:pt x="9425" y="136156"/>
                </a:lnTo>
                <a:lnTo>
                  <a:pt x="11318" y="135953"/>
                </a:lnTo>
                <a:lnTo>
                  <a:pt x="11203" y="134886"/>
                </a:lnTo>
                <a:lnTo>
                  <a:pt x="54155" y="134873"/>
                </a:lnTo>
                <a:lnTo>
                  <a:pt x="54332" y="134429"/>
                </a:lnTo>
                <a:lnTo>
                  <a:pt x="36565" y="134429"/>
                </a:lnTo>
                <a:lnTo>
                  <a:pt x="36565" y="134099"/>
                </a:lnTo>
                <a:lnTo>
                  <a:pt x="6506" y="134086"/>
                </a:lnTo>
                <a:lnTo>
                  <a:pt x="5260" y="133832"/>
                </a:lnTo>
                <a:lnTo>
                  <a:pt x="5136" y="133489"/>
                </a:lnTo>
                <a:lnTo>
                  <a:pt x="5068" y="133134"/>
                </a:lnTo>
                <a:lnTo>
                  <a:pt x="5336" y="132676"/>
                </a:lnTo>
                <a:lnTo>
                  <a:pt x="5615" y="132460"/>
                </a:lnTo>
                <a:lnTo>
                  <a:pt x="6225" y="132219"/>
                </a:lnTo>
                <a:lnTo>
                  <a:pt x="12156" y="131229"/>
                </a:lnTo>
                <a:lnTo>
                  <a:pt x="15661" y="129463"/>
                </a:lnTo>
                <a:lnTo>
                  <a:pt x="17350" y="126479"/>
                </a:lnTo>
                <a:lnTo>
                  <a:pt x="18950" y="123520"/>
                </a:lnTo>
                <a:lnTo>
                  <a:pt x="19585" y="118122"/>
                </a:lnTo>
                <a:lnTo>
                  <a:pt x="19493" y="18478"/>
                </a:lnTo>
                <a:lnTo>
                  <a:pt x="18735" y="13588"/>
                </a:lnTo>
                <a:lnTo>
                  <a:pt x="16677" y="10413"/>
                </a:lnTo>
                <a:lnTo>
                  <a:pt x="14544" y="7238"/>
                </a:lnTo>
                <a:lnTo>
                  <a:pt x="10469" y="5410"/>
                </a:lnTo>
                <a:lnTo>
                  <a:pt x="4053" y="5410"/>
                </a:lnTo>
                <a:lnTo>
                  <a:pt x="4257" y="4356"/>
                </a:lnTo>
                <a:lnTo>
                  <a:pt x="3355" y="4190"/>
                </a:lnTo>
                <a:lnTo>
                  <a:pt x="2745" y="3924"/>
                </a:lnTo>
                <a:lnTo>
                  <a:pt x="2428" y="3695"/>
                </a:lnTo>
                <a:lnTo>
                  <a:pt x="2062" y="3098"/>
                </a:lnTo>
                <a:lnTo>
                  <a:pt x="2128" y="2781"/>
                </a:lnTo>
                <a:lnTo>
                  <a:pt x="2275" y="2425"/>
                </a:lnTo>
                <a:lnTo>
                  <a:pt x="2453" y="2298"/>
                </a:lnTo>
                <a:lnTo>
                  <a:pt x="2948" y="2133"/>
                </a:lnTo>
                <a:lnTo>
                  <a:pt x="3698" y="2133"/>
                </a:lnTo>
                <a:lnTo>
                  <a:pt x="3761" y="1066"/>
                </a:lnTo>
                <a:lnTo>
                  <a:pt x="36423" y="1066"/>
                </a:lnTo>
                <a:lnTo>
                  <a:pt x="16461" y="952"/>
                </a:lnTo>
                <a:lnTo>
                  <a:pt x="10264" y="673"/>
                </a:lnTo>
                <a:lnTo>
                  <a:pt x="5628" y="101"/>
                </a:lnTo>
                <a:lnTo>
                  <a:pt x="2720" y="0"/>
                </a:lnTo>
                <a:close/>
              </a:path>
              <a:path w="54610" h="136525">
                <a:moveTo>
                  <a:pt x="53603" y="135280"/>
                </a:moveTo>
                <a:lnTo>
                  <a:pt x="22608" y="135280"/>
                </a:lnTo>
                <a:lnTo>
                  <a:pt x="36553" y="135496"/>
                </a:lnTo>
                <a:lnTo>
                  <a:pt x="41366" y="135496"/>
                </a:lnTo>
                <a:lnTo>
                  <a:pt x="44770" y="135648"/>
                </a:lnTo>
                <a:lnTo>
                  <a:pt x="48160" y="136131"/>
                </a:lnTo>
                <a:lnTo>
                  <a:pt x="51589" y="136245"/>
                </a:lnTo>
                <a:lnTo>
                  <a:pt x="52567" y="136042"/>
                </a:lnTo>
                <a:lnTo>
                  <a:pt x="53603" y="135280"/>
                </a:lnTo>
                <a:close/>
              </a:path>
              <a:path w="54610" h="136525">
                <a:moveTo>
                  <a:pt x="11317" y="135949"/>
                </a:moveTo>
                <a:close/>
              </a:path>
              <a:path w="54610" h="136525">
                <a:moveTo>
                  <a:pt x="54138" y="134886"/>
                </a:moveTo>
                <a:lnTo>
                  <a:pt x="11203" y="134886"/>
                </a:lnTo>
                <a:lnTo>
                  <a:pt x="11317" y="135949"/>
                </a:lnTo>
                <a:lnTo>
                  <a:pt x="22608" y="135280"/>
                </a:lnTo>
                <a:lnTo>
                  <a:pt x="53603" y="135280"/>
                </a:lnTo>
                <a:lnTo>
                  <a:pt x="54138" y="134886"/>
                </a:lnTo>
                <a:close/>
              </a:path>
              <a:path w="54610" h="136525">
                <a:moveTo>
                  <a:pt x="36591" y="133349"/>
                </a:moveTo>
                <a:lnTo>
                  <a:pt x="36565" y="134429"/>
                </a:lnTo>
                <a:lnTo>
                  <a:pt x="36591" y="133349"/>
                </a:lnTo>
                <a:close/>
              </a:path>
              <a:path w="54610" h="136525">
                <a:moveTo>
                  <a:pt x="41417" y="133349"/>
                </a:moveTo>
                <a:lnTo>
                  <a:pt x="36591" y="133349"/>
                </a:lnTo>
                <a:lnTo>
                  <a:pt x="36565" y="134429"/>
                </a:lnTo>
                <a:lnTo>
                  <a:pt x="54332" y="134429"/>
                </a:lnTo>
                <a:lnTo>
                  <a:pt x="54463" y="134099"/>
                </a:lnTo>
                <a:lnTo>
                  <a:pt x="51335" y="134099"/>
                </a:lnTo>
                <a:lnTo>
                  <a:pt x="48402" y="133997"/>
                </a:lnTo>
                <a:lnTo>
                  <a:pt x="44846" y="133489"/>
                </a:lnTo>
                <a:lnTo>
                  <a:pt x="41417" y="133349"/>
                </a:lnTo>
                <a:close/>
              </a:path>
              <a:path w="54610" h="136525">
                <a:moveTo>
                  <a:pt x="22557" y="133134"/>
                </a:moveTo>
                <a:lnTo>
                  <a:pt x="10966" y="133832"/>
                </a:lnTo>
                <a:lnTo>
                  <a:pt x="9248" y="134010"/>
                </a:lnTo>
                <a:lnTo>
                  <a:pt x="6568" y="134099"/>
                </a:lnTo>
                <a:lnTo>
                  <a:pt x="36565" y="134099"/>
                </a:lnTo>
                <a:lnTo>
                  <a:pt x="36591" y="133349"/>
                </a:lnTo>
                <a:lnTo>
                  <a:pt x="22557" y="133134"/>
                </a:lnTo>
                <a:close/>
              </a:path>
              <a:path w="54610" h="136525">
                <a:moveTo>
                  <a:pt x="49049" y="2133"/>
                </a:moveTo>
                <a:lnTo>
                  <a:pt x="45354" y="2133"/>
                </a:lnTo>
                <a:lnTo>
                  <a:pt x="46700" y="2400"/>
                </a:lnTo>
                <a:lnTo>
                  <a:pt x="46848" y="2781"/>
                </a:lnTo>
                <a:lnTo>
                  <a:pt x="46878" y="3365"/>
                </a:lnTo>
                <a:lnTo>
                  <a:pt x="46624" y="3835"/>
                </a:lnTo>
                <a:lnTo>
                  <a:pt x="45100" y="4394"/>
                </a:lnTo>
                <a:lnTo>
                  <a:pt x="37226" y="7416"/>
                </a:lnTo>
                <a:lnTo>
                  <a:pt x="35283" y="10159"/>
                </a:lnTo>
                <a:lnTo>
                  <a:pt x="32806" y="18173"/>
                </a:lnTo>
                <a:lnTo>
                  <a:pt x="32222" y="23583"/>
                </a:lnTo>
                <a:lnTo>
                  <a:pt x="32222" y="111874"/>
                </a:lnTo>
                <a:lnTo>
                  <a:pt x="50027" y="131813"/>
                </a:lnTo>
                <a:lnTo>
                  <a:pt x="51158" y="132118"/>
                </a:lnTo>
                <a:lnTo>
                  <a:pt x="51813" y="132460"/>
                </a:lnTo>
                <a:lnTo>
                  <a:pt x="52390" y="132905"/>
                </a:lnTo>
                <a:lnTo>
                  <a:pt x="52059" y="133756"/>
                </a:lnTo>
                <a:lnTo>
                  <a:pt x="51843" y="133921"/>
                </a:lnTo>
                <a:lnTo>
                  <a:pt x="51335" y="134099"/>
                </a:lnTo>
                <a:lnTo>
                  <a:pt x="54463" y="134099"/>
                </a:lnTo>
                <a:lnTo>
                  <a:pt x="44820" y="128917"/>
                </a:lnTo>
                <a:lnTo>
                  <a:pt x="41988" y="127965"/>
                </a:lnTo>
                <a:lnTo>
                  <a:pt x="40337" y="126771"/>
                </a:lnTo>
                <a:lnTo>
                  <a:pt x="38674" y="125602"/>
                </a:lnTo>
                <a:lnTo>
                  <a:pt x="37207" y="123520"/>
                </a:lnTo>
                <a:lnTo>
                  <a:pt x="37098" y="123291"/>
                </a:lnTo>
                <a:lnTo>
                  <a:pt x="34940" y="117716"/>
                </a:lnTo>
                <a:lnTo>
                  <a:pt x="34368" y="111874"/>
                </a:lnTo>
                <a:lnTo>
                  <a:pt x="34370" y="23583"/>
                </a:lnTo>
                <a:lnTo>
                  <a:pt x="34952" y="18478"/>
                </a:lnTo>
                <a:lnTo>
                  <a:pt x="37251" y="11087"/>
                </a:lnTo>
                <a:lnTo>
                  <a:pt x="38877" y="9067"/>
                </a:lnTo>
                <a:lnTo>
                  <a:pt x="45786" y="6426"/>
                </a:lnTo>
                <a:lnTo>
                  <a:pt x="45443" y="5410"/>
                </a:lnTo>
                <a:lnTo>
                  <a:pt x="48136" y="5410"/>
                </a:lnTo>
                <a:lnTo>
                  <a:pt x="49037" y="4622"/>
                </a:lnTo>
                <a:lnTo>
                  <a:pt x="49049" y="2133"/>
                </a:lnTo>
                <a:close/>
              </a:path>
              <a:path w="54610" h="136525">
                <a:moveTo>
                  <a:pt x="45443" y="5410"/>
                </a:moveTo>
                <a:lnTo>
                  <a:pt x="45786" y="6426"/>
                </a:lnTo>
                <a:lnTo>
                  <a:pt x="45772" y="6248"/>
                </a:lnTo>
                <a:lnTo>
                  <a:pt x="45443" y="5410"/>
                </a:lnTo>
                <a:close/>
              </a:path>
              <a:path w="54610" h="136525">
                <a:moveTo>
                  <a:pt x="48136" y="5410"/>
                </a:moveTo>
                <a:lnTo>
                  <a:pt x="45443" y="5410"/>
                </a:lnTo>
                <a:lnTo>
                  <a:pt x="45835" y="6410"/>
                </a:lnTo>
                <a:lnTo>
                  <a:pt x="47627" y="5854"/>
                </a:lnTo>
                <a:lnTo>
                  <a:pt x="48136" y="5410"/>
                </a:lnTo>
                <a:close/>
              </a:path>
              <a:path w="54610" h="136525">
                <a:moveTo>
                  <a:pt x="4256" y="4360"/>
                </a:moveTo>
                <a:lnTo>
                  <a:pt x="4053" y="5410"/>
                </a:lnTo>
                <a:lnTo>
                  <a:pt x="10469" y="5410"/>
                </a:lnTo>
                <a:lnTo>
                  <a:pt x="10327" y="5346"/>
                </a:lnTo>
                <a:lnTo>
                  <a:pt x="4256" y="4360"/>
                </a:lnTo>
                <a:close/>
              </a:path>
              <a:path w="54610" h="136525">
                <a:moveTo>
                  <a:pt x="43030" y="2235"/>
                </a:moveTo>
                <a:lnTo>
                  <a:pt x="5374" y="2235"/>
                </a:lnTo>
                <a:lnTo>
                  <a:pt x="10137" y="2819"/>
                </a:lnTo>
                <a:lnTo>
                  <a:pt x="16410" y="3098"/>
                </a:lnTo>
                <a:lnTo>
                  <a:pt x="33111" y="2997"/>
                </a:lnTo>
                <a:lnTo>
                  <a:pt x="36540" y="2781"/>
                </a:lnTo>
                <a:lnTo>
                  <a:pt x="43030" y="2235"/>
                </a:lnTo>
                <a:close/>
              </a:path>
              <a:path w="54610" h="136525">
                <a:moveTo>
                  <a:pt x="5375" y="2231"/>
                </a:moveTo>
                <a:close/>
              </a:path>
              <a:path w="54610" h="136525">
                <a:moveTo>
                  <a:pt x="36431" y="1168"/>
                </a:moveTo>
                <a:lnTo>
                  <a:pt x="5501" y="1168"/>
                </a:lnTo>
                <a:lnTo>
                  <a:pt x="5438" y="2235"/>
                </a:lnTo>
                <a:lnTo>
                  <a:pt x="43004" y="2235"/>
                </a:lnTo>
                <a:lnTo>
                  <a:pt x="42973" y="1714"/>
                </a:lnTo>
                <a:lnTo>
                  <a:pt x="36476" y="1714"/>
                </a:lnTo>
                <a:lnTo>
                  <a:pt x="36431" y="1168"/>
                </a:lnTo>
                <a:close/>
              </a:path>
              <a:path w="54610" h="136525">
                <a:moveTo>
                  <a:pt x="43030" y="2234"/>
                </a:moveTo>
                <a:close/>
              </a:path>
              <a:path w="54610" h="136525">
                <a:moveTo>
                  <a:pt x="48666" y="1168"/>
                </a:moveTo>
                <a:lnTo>
                  <a:pt x="42941" y="1168"/>
                </a:lnTo>
                <a:lnTo>
                  <a:pt x="43030" y="2234"/>
                </a:lnTo>
                <a:lnTo>
                  <a:pt x="45354" y="2133"/>
                </a:lnTo>
                <a:lnTo>
                  <a:pt x="49049" y="2133"/>
                </a:lnTo>
                <a:lnTo>
                  <a:pt x="49049" y="2006"/>
                </a:lnTo>
                <a:lnTo>
                  <a:pt x="48666" y="1168"/>
                </a:lnTo>
                <a:close/>
              </a:path>
              <a:path w="54610" h="136525">
                <a:moveTo>
                  <a:pt x="36423" y="1066"/>
                </a:moveTo>
                <a:lnTo>
                  <a:pt x="3761" y="1066"/>
                </a:lnTo>
                <a:lnTo>
                  <a:pt x="3761" y="2133"/>
                </a:lnTo>
                <a:lnTo>
                  <a:pt x="5375" y="2231"/>
                </a:lnTo>
                <a:lnTo>
                  <a:pt x="5501" y="1168"/>
                </a:lnTo>
                <a:lnTo>
                  <a:pt x="36431" y="1168"/>
                </a:lnTo>
                <a:close/>
              </a:path>
              <a:path w="54610" h="136525">
                <a:moveTo>
                  <a:pt x="3761" y="1066"/>
                </a:moveTo>
                <a:lnTo>
                  <a:pt x="3698" y="2133"/>
                </a:lnTo>
                <a:lnTo>
                  <a:pt x="3761" y="1066"/>
                </a:lnTo>
                <a:close/>
              </a:path>
              <a:path w="54610" h="136525">
                <a:moveTo>
                  <a:pt x="47929" y="634"/>
                </a:moveTo>
                <a:lnTo>
                  <a:pt x="36413" y="634"/>
                </a:lnTo>
                <a:lnTo>
                  <a:pt x="36476" y="1714"/>
                </a:lnTo>
                <a:lnTo>
                  <a:pt x="42973" y="1714"/>
                </a:lnTo>
                <a:lnTo>
                  <a:pt x="42941" y="1168"/>
                </a:lnTo>
                <a:lnTo>
                  <a:pt x="48666" y="1168"/>
                </a:lnTo>
                <a:lnTo>
                  <a:pt x="47929" y="634"/>
                </a:lnTo>
                <a:close/>
              </a:path>
              <a:path w="54610" h="136525">
                <a:moveTo>
                  <a:pt x="36388" y="636"/>
                </a:moveTo>
                <a:lnTo>
                  <a:pt x="33035" y="850"/>
                </a:lnTo>
                <a:lnTo>
                  <a:pt x="16461" y="952"/>
                </a:lnTo>
                <a:lnTo>
                  <a:pt x="36414" y="952"/>
                </a:lnTo>
                <a:lnTo>
                  <a:pt x="36388" y="636"/>
                </a:lnTo>
                <a:close/>
              </a:path>
              <a:path w="54610" h="136525">
                <a:moveTo>
                  <a:pt x="46344" y="0"/>
                </a:moveTo>
                <a:lnTo>
                  <a:pt x="42877" y="101"/>
                </a:lnTo>
                <a:lnTo>
                  <a:pt x="36388" y="636"/>
                </a:lnTo>
                <a:lnTo>
                  <a:pt x="47929" y="634"/>
                </a:lnTo>
                <a:lnTo>
                  <a:pt x="47195" y="139"/>
                </a:lnTo>
                <a:lnTo>
                  <a:pt x="46344" y="0"/>
                </a:lnTo>
                <a:close/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bk object 22"/>
          <p:cNvSpPr/>
          <p:nvPr/>
        </p:nvSpPr>
        <p:spPr>
          <a:xfrm>
            <a:off x="5822594" y="6307728"/>
            <a:ext cx="323354" cy="1411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bk object 23"/>
          <p:cNvSpPr/>
          <p:nvPr/>
        </p:nvSpPr>
        <p:spPr>
          <a:xfrm>
            <a:off x="4543818" y="6586241"/>
            <a:ext cx="1604352" cy="896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bk object 24"/>
          <p:cNvSpPr/>
          <p:nvPr/>
        </p:nvSpPr>
        <p:spPr>
          <a:xfrm>
            <a:off x="4947475" y="6753048"/>
            <a:ext cx="59690" cy="88900"/>
          </a:xfrm>
          <a:custGeom>
            <a:avLst/>
            <a:gdLst/>
            <a:ahLst/>
            <a:cxnLst/>
            <a:rect l="l" t="t" r="r" b="b"/>
            <a:pathLst>
              <a:path w="59689" h="88900">
                <a:moveTo>
                  <a:pt x="3555" y="62445"/>
                </a:moveTo>
                <a:lnTo>
                  <a:pt x="609" y="62445"/>
                </a:lnTo>
                <a:lnTo>
                  <a:pt x="0" y="63792"/>
                </a:lnTo>
                <a:lnTo>
                  <a:pt x="541" y="66484"/>
                </a:lnTo>
                <a:lnTo>
                  <a:pt x="3555" y="82067"/>
                </a:lnTo>
                <a:lnTo>
                  <a:pt x="4051" y="84277"/>
                </a:lnTo>
                <a:lnTo>
                  <a:pt x="15214" y="88823"/>
                </a:lnTo>
                <a:lnTo>
                  <a:pt x="24295" y="88823"/>
                </a:lnTo>
                <a:lnTo>
                  <a:pt x="41527" y="86247"/>
                </a:lnTo>
                <a:lnTo>
                  <a:pt x="43779" y="84899"/>
                </a:lnTo>
                <a:lnTo>
                  <a:pt x="29933" y="84899"/>
                </a:lnTo>
                <a:lnTo>
                  <a:pt x="18974" y="82816"/>
                </a:lnTo>
                <a:lnTo>
                  <a:pt x="11260" y="77811"/>
                </a:lnTo>
                <a:lnTo>
                  <a:pt x="6443" y="71746"/>
                </a:lnTo>
                <a:lnTo>
                  <a:pt x="4178" y="66484"/>
                </a:lnTo>
                <a:lnTo>
                  <a:pt x="3555" y="63919"/>
                </a:lnTo>
                <a:lnTo>
                  <a:pt x="3555" y="62445"/>
                </a:lnTo>
                <a:close/>
              </a:path>
              <a:path w="59689" h="88900">
                <a:moveTo>
                  <a:pt x="45275" y="0"/>
                </a:moveTo>
                <a:lnTo>
                  <a:pt x="30429" y="0"/>
                </a:lnTo>
                <a:lnTo>
                  <a:pt x="20220" y="1412"/>
                </a:lnTo>
                <a:lnTo>
                  <a:pt x="11517" y="5688"/>
                </a:lnTo>
                <a:lnTo>
                  <a:pt x="5460" y="12885"/>
                </a:lnTo>
                <a:lnTo>
                  <a:pt x="3326" y="22440"/>
                </a:lnTo>
                <a:lnTo>
                  <a:pt x="3299" y="23304"/>
                </a:lnTo>
                <a:lnTo>
                  <a:pt x="10970" y="39873"/>
                </a:lnTo>
                <a:lnTo>
                  <a:pt x="28092" y="47413"/>
                </a:lnTo>
                <a:lnTo>
                  <a:pt x="45214" y="53390"/>
                </a:lnTo>
                <a:lnTo>
                  <a:pt x="52997" y="65506"/>
                </a:lnTo>
                <a:lnTo>
                  <a:pt x="51032" y="73974"/>
                </a:lnTo>
                <a:lnTo>
                  <a:pt x="45837" y="80036"/>
                </a:lnTo>
                <a:lnTo>
                  <a:pt x="38455" y="83682"/>
                </a:lnTo>
                <a:lnTo>
                  <a:pt x="29933" y="84899"/>
                </a:lnTo>
                <a:lnTo>
                  <a:pt x="43779" y="84899"/>
                </a:lnTo>
                <a:lnTo>
                  <a:pt x="52284" y="79806"/>
                </a:lnTo>
                <a:lnTo>
                  <a:pt x="57818" y="71432"/>
                </a:lnTo>
                <a:lnTo>
                  <a:pt x="59385" y="63055"/>
                </a:lnTo>
                <a:lnTo>
                  <a:pt x="51602" y="45228"/>
                </a:lnTo>
                <a:lnTo>
                  <a:pt x="34480" y="37290"/>
                </a:lnTo>
                <a:lnTo>
                  <a:pt x="17358" y="31376"/>
                </a:lnTo>
                <a:lnTo>
                  <a:pt x="9575" y="19621"/>
                </a:lnTo>
                <a:lnTo>
                  <a:pt x="11336" y="12371"/>
                </a:lnTo>
                <a:lnTo>
                  <a:pt x="15936" y="7416"/>
                </a:lnTo>
                <a:lnTo>
                  <a:pt x="22354" y="4576"/>
                </a:lnTo>
                <a:lnTo>
                  <a:pt x="29565" y="3670"/>
                </a:lnTo>
                <a:lnTo>
                  <a:pt x="48639" y="3670"/>
                </a:lnTo>
                <a:lnTo>
                  <a:pt x="45275" y="0"/>
                </a:lnTo>
                <a:close/>
              </a:path>
              <a:path w="59689" h="88900">
                <a:moveTo>
                  <a:pt x="48639" y="3670"/>
                </a:moveTo>
                <a:lnTo>
                  <a:pt x="29565" y="3670"/>
                </a:lnTo>
                <a:lnTo>
                  <a:pt x="37264" y="4678"/>
                </a:lnTo>
                <a:lnTo>
                  <a:pt x="43953" y="7688"/>
                </a:lnTo>
                <a:lnTo>
                  <a:pt x="49305" y="12676"/>
                </a:lnTo>
                <a:lnTo>
                  <a:pt x="52997" y="19621"/>
                </a:lnTo>
                <a:lnTo>
                  <a:pt x="54228" y="23304"/>
                </a:lnTo>
                <a:lnTo>
                  <a:pt x="56807" y="23304"/>
                </a:lnTo>
                <a:lnTo>
                  <a:pt x="57048" y="22440"/>
                </a:lnTo>
                <a:lnTo>
                  <a:pt x="55049" y="4419"/>
                </a:lnTo>
                <a:lnTo>
                  <a:pt x="49326" y="4419"/>
                </a:lnTo>
                <a:lnTo>
                  <a:pt x="48639" y="3670"/>
                </a:lnTo>
                <a:close/>
              </a:path>
              <a:path w="59689" h="88900">
                <a:moveTo>
                  <a:pt x="54355" y="3060"/>
                </a:moveTo>
                <a:lnTo>
                  <a:pt x="52387" y="3060"/>
                </a:lnTo>
                <a:lnTo>
                  <a:pt x="52146" y="4419"/>
                </a:lnTo>
                <a:lnTo>
                  <a:pt x="55049" y="4419"/>
                </a:lnTo>
                <a:lnTo>
                  <a:pt x="54965" y="3428"/>
                </a:lnTo>
                <a:lnTo>
                  <a:pt x="54355" y="3060"/>
                </a:lnTo>
                <a:close/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bk object 25"/>
          <p:cNvSpPr/>
          <p:nvPr/>
        </p:nvSpPr>
        <p:spPr>
          <a:xfrm>
            <a:off x="5062143" y="6754143"/>
            <a:ext cx="78740" cy="86995"/>
          </a:xfrm>
          <a:custGeom>
            <a:avLst/>
            <a:gdLst/>
            <a:ahLst/>
            <a:cxnLst/>
            <a:rect l="l" t="t" r="r" b="b"/>
            <a:pathLst>
              <a:path w="78739" h="86995">
                <a:moveTo>
                  <a:pt x="24904" y="82334"/>
                </a:moveTo>
                <a:lnTo>
                  <a:pt x="24904" y="86499"/>
                </a:lnTo>
                <a:lnTo>
                  <a:pt x="25272" y="86868"/>
                </a:lnTo>
                <a:lnTo>
                  <a:pt x="27114" y="86868"/>
                </a:lnTo>
                <a:lnTo>
                  <a:pt x="29438" y="86372"/>
                </a:lnTo>
                <a:lnTo>
                  <a:pt x="54332" y="86372"/>
                </a:lnTo>
                <a:lnTo>
                  <a:pt x="54316" y="85636"/>
                </a:lnTo>
                <a:lnTo>
                  <a:pt x="44284" y="85636"/>
                </a:lnTo>
                <a:lnTo>
                  <a:pt x="44284" y="83553"/>
                </a:lnTo>
                <a:lnTo>
                  <a:pt x="34594" y="83553"/>
                </a:lnTo>
                <a:lnTo>
                  <a:pt x="24904" y="82334"/>
                </a:lnTo>
                <a:close/>
              </a:path>
              <a:path w="78739" h="86995">
                <a:moveTo>
                  <a:pt x="54332" y="86372"/>
                </a:moveTo>
                <a:lnTo>
                  <a:pt x="46735" y="86372"/>
                </a:lnTo>
                <a:lnTo>
                  <a:pt x="50177" y="86868"/>
                </a:lnTo>
                <a:lnTo>
                  <a:pt x="54343" y="86868"/>
                </a:lnTo>
                <a:lnTo>
                  <a:pt x="54332" y="86372"/>
                </a:lnTo>
                <a:close/>
              </a:path>
              <a:path w="78739" h="86995">
                <a:moveTo>
                  <a:pt x="54228" y="81584"/>
                </a:moveTo>
                <a:lnTo>
                  <a:pt x="44284" y="85636"/>
                </a:lnTo>
                <a:lnTo>
                  <a:pt x="54316" y="85636"/>
                </a:lnTo>
                <a:lnTo>
                  <a:pt x="54228" y="81584"/>
                </a:lnTo>
                <a:close/>
              </a:path>
              <a:path w="78739" h="86995">
                <a:moveTo>
                  <a:pt x="44284" y="6261"/>
                </a:moveTo>
                <a:lnTo>
                  <a:pt x="43675" y="6756"/>
                </a:lnTo>
                <a:lnTo>
                  <a:pt x="33362" y="6756"/>
                </a:lnTo>
                <a:lnTo>
                  <a:pt x="35077" y="6883"/>
                </a:lnTo>
                <a:lnTo>
                  <a:pt x="34606" y="11417"/>
                </a:lnTo>
                <a:lnTo>
                  <a:pt x="34594" y="83553"/>
                </a:lnTo>
                <a:lnTo>
                  <a:pt x="44284" y="83553"/>
                </a:lnTo>
                <a:lnTo>
                  <a:pt x="44284" y="6261"/>
                </a:lnTo>
                <a:close/>
              </a:path>
              <a:path w="78739" h="86995">
                <a:moveTo>
                  <a:pt x="1346" y="0"/>
                </a:moveTo>
                <a:lnTo>
                  <a:pt x="1346" y="4787"/>
                </a:lnTo>
                <a:lnTo>
                  <a:pt x="0" y="16687"/>
                </a:lnTo>
                <a:lnTo>
                  <a:pt x="1219" y="18161"/>
                </a:lnTo>
                <a:lnTo>
                  <a:pt x="2819" y="18161"/>
                </a:lnTo>
                <a:lnTo>
                  <a:pt x="2946" y="16573"/>
                </a:lnTo>
                <a:lnTo>
                  <a:pt x="3301" y="15341"/>
                </a:lnTo>
                <a:lnTo>
                  <a:pt x="5511" y="8597"/>
                </a:lnTo>
                <a:lnTo>
                  <a:pt x="5765" y="6756"/>
                </a:lnTo>
                <a:lnTo>
                  <a:pt x="43675" y="6756"/>
                </a:lnTo>
                <a:lnTo>
                  <a:pt x="44284" y="6261"/>
                </a:lnTo>
                <a:lnTo>
                  <a:pt x="78068" y="6261"/>
                </a:lnTo>
                <a:lnTo>
                  <a:pt x="77901" y="3568"/>
                </a:lnTo>
                <a:lnTo>
                  <a:pt x="77774" y="749"/>
                </a:lnTo>
                <a:lnTo>
                  <a:pt x="77505" y="417"/>
                </a:lnTo>
                <a:lnTo>
                  <a:pt x="27617" y="417"/>
                </a:lnTo>
                <a:lnTo>
                  <a:pt x="10808" y="77"/>
                </a:lnTo>
                <a:lnTo>
                  <a:pt x="1346" y="0"/>
                </a:lnTo>
                <a:close/>
              </a:path>
              <a:path w="78739" h="86995">
                <a:moveTo>
                  <a:pt x="78068" y="6261"/>
                </a:moveTo>
                <a:lnTo>
                  <a:pt x="44284" y="6261"/>
                </a:lnTo>
                <a:lnTo>
                  <a:pt x="44284" y="6756"/>
                </a:lnTo>
                <a:lnTo>
                  <a:pt x="66738" y="6756"/>
                </a:lnTo>
                <a:lnTo>
                  <a:pt x="73005" y="8212"/>
                </a:lnTo>
                <a:lnTo>
                  <a:pt x="74937" y="11417"/>
                </a:lnTo>
                <a:lnTo>
                  <a:pt x="75377" y="14621"/>
                </a:lnTo>
                <a:lnTo>
                  <a:pt x="77165" y="16078"/>
                </a:lnTo>
                <a:lnTo>
                  <a:pt x="78752" y="16078"/>
                </a:lnTo>
                <a:lnTo>
                  <a:pt x="78511" y="13385"/>
                </a:lnTo>
                <a:lnTo>
                  <a:pt x="78068" y="6261"/>
                </a:lnTo>
                <a:close/>
              </a:path>
              <a:path w="78739" h="86995">
                <a:moveTo>
                  <a:pt x="77165" y="0"/>
                </a:moveTo>
                <a:lnTo>
                  <a:pt x="53035" y="417"/>
                </a:lnTo>
                <a:lnTo>
                  <a:pt x="77505" y="417"/>
                </a:lnTo>
                <a:lnTo>
                  <a:pt x="77165" y="0"/>
                </a:lnTo>
                <a:close/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bk object 26"/>
          <p:cNvSpPr/>
          <p:nvPr/>
        </p:nvSpPr>
        <p:spPr>
          <a:xfrm>
            <a:off x="5192877" y="6753897"/>
            <a:ext cx="90170" cy="88265"/>
          </a:xfrm>
          <a:custGeom>
            <a:avLst/>
            <a:gdLst/>
            <a:ahLst/>
            <a:cxnLst/>
            <a:rect l="l" t="t" r="r" b="b"/>
            <a:pathLst>
              <a:path w="90170" h="88265">
                <a:moveTo>
                  <a:pt x="19634" y="2463"/>
                </a:moveTo>
                <a:lnTo>
                  <a:pt x="9944" y="2463"/>
                </a:lnTo>
                <a:lnTo>
                  <a:pt x="10008" y="51650"/>
                </a:lnTo>
                <a:lnTo>
                  <a:pt x="11406" y="64784"/>
                </a:lnTo>
                <a:lnTo>
                  <a:pt x="17043" y="76593"/>
                </a:lnTo>
                <a:lnTo>
                  <a:pt x="28728" y="84859"/>
                </a:lnTo>
                <a:lnTo>
                  <a:pt x="48336" y="87972"/>
                </a:lnTo>
                <a:lnTo>
                  <a:pt x="68750" y="83144"/>
                </a:lnTo>
                <a:lnTo>
                  <a:pt x="68932" y="82943"/>
                </a:lnTo>
                <a:lnTo>
                  <a:pt x="48958" y="82943"/>
                </a:lnTo>
                <a:lnTo>
                  <a:pt x="37384" y="81237"/>
                </a:lnTo>
                <a:lnTo>
                  <a:pt x="28081" y="76012"/>
                </a:lnTo>
                <a:lnTo>
                  <a:pt x="21885" y="67106"/>
                </a:lnTo>
                <a:lnTo>
                  <a:pt x="19634" y="54356"/>
                </a:lnTo>
                <a:lnTo>
                  <a:pt x="19634" y="2463"/>
                </a:lnTo>
                <a:close/>
              </a:path>
              <a:path w="90170" h="88265">
                <a:moveTo>
                  <a:pt x="89082" y="990"/>
                </a:moveTo>
                <a:lnTo>
                  <a:pt x="77292" y="990"/>
                </a:lnTo>
                <a:lnTo>
                  <a:pt x="77170" y="54356"/>
                </a:lnTo>
                <a:lnTo>
                  <a:pt x="76108" y="63998"/>
                </a:lnTo>
                <a:lnTo>
                  <a:pt x="71774" y="73526"/>
                </a:lnTo>
                <a:lnTo>
                  <a:pt x="63115" y="80340"/>
                </a:lnTo>
                <a:lnTo>
                  <a:pt x="48958" y="82943"/>
                </a:lnTo>
                <a:lnTo>
                  <a:pt x="68932" y="82943"/>
                </a:lnTo>
                <a:lnTo>
                  <a:pt x="78841" y="72069"/>
                </a:lnTo>
                <a:lnTo>
                  <a:pt x="82236" y="59865"/>
                </a:lnTo>
                <a:lnTo>
                  <a:pt x="82455" y="54356"/>
                </a:lnTo>
                <a:lnTo>
                  <a:pt x="82562" y="2336"/>
                </a:lnTo>
                <a:lnTo>
                  <a:pt x="89801" y="2336"/>
                </a:lnTo>
                <a:lnTo>
                  <a:pt x="89801" y="1600"/>
                </a:lnTo>
                <a:lnTo>
                  <a:pt x="89082" y="990"/>
                </a:lnTo>
                <a:close/>
              </a:path>
              <a:path w="90170" h="88265">
                <a:moveTo>
                  <a:pt x="71894" y="254"/>
                </a:moveTo>
                <a:lnTo>
                  <a:pt x="67106" y="254"/>
                </a:lnTo>
                <a:lnTo>
                  <a:pt x="65887" y="1473"/>
                </a:lnTo>
                <a:lnTo>
                  <a:pt x="65887" y="6134"/>
                </a:lnTo>
                <a:lnTo>
                  <a:pt x="77292" y="990"/>
                </a:lnTo>
                <a:lnTo>
                  <a:pt x="89082" y="990"/>
                </a:lnTo>
                <a:lnTo>
                  <a:pt x="88798" y="749"/>
                </a:lnTo>
                <a:lnTo>
                  <a:pt x="76682" y="749"/>
                </a:lnTo>
                <a:lnTo>
                  <a:pt x="71894" y="254"/>
                </a:lnTo>
                <a:close/>
              </a:path>
              <a:path w="90170" h="88265">
                <a:moveTo>
                  <a:pt x="5892" y="254"/>
                </a:moveTo>
                <a:lnTo>
                  <a:pt x="2082" y="254"/>
                </a:lnTo>
                <a:lnTo>
                  <a:pt x="0" y="622"/>
                </a:lnTo>
                <a:lnTo>
                  <a:pt x="0" y="5397"/>
                </a:lnTo>
                <a:lnTo>
                  <a:pt x="9944" y="2463"/>
                </a:lnTo>
                <a:lnTo>
                  <a:pt x="19634" y="2463"/>
                </a:lnTo>
                <a:lnTo>
                  <a:pt x="19634" y="1473"/>
                </a:lnTo>
                <a:lnTo>
                  <a:pt x="27851" y="1473"/>
                </a:lnTo>
                <a:lnTo>
                  <a:pt x="27851" y="749"/>
                </a:lnTo>
                <a:lnTo>
                  <a:pt x="8966" y="749"/>
                </a:lnTo>
                <a:lnTo>
                  <a:pt x="5892" y="254"/>
                </a:lnTo>
                <a:close/>
              </a:path>
              <a:path w="90170" h="88265">
                <a:moveTo>
                  <a:pt x="89801" y="2336"/>
                </a:moveTo>
                <a:lnTo>
                  <a:pt x="82562" y="2336"/>
                </a:lnTo>
                <a:lnTo>
                  <a:pt x="89801" y="5041"/>
                </a:lnTo>
                <a:lnTo>
                  <a:pt x="89801" y="2336"/>
                </a:lnTo>
                <a:close/>
              </a:path>
              <a:path w="90170" h="88265">
                <a:moveTo>
                  <a:pt x="27851" y="1473"/>
                </a:moveTo>
                <a:lnTo>
                  <a:pt x="19634" y="1473"/>
                </a:lnTo>
                <a:lnTo>
                  <a:pt x="27851" y="4914"/>
                </a:lnTo>
                <a:lnTo>
                  <a:pt x="27851" y="1473"/>
                </a:lnTo>
                <a:close/>
              </a:path>
              <a:path w="90170" h="88265">
                <a:moveTo>
                  <a:pt x="27851" y="0"/>
                </a:moveTo>
                <a:lnTo>
                  <a:pt x="24536" y="254"/>
                </a:lnTo>
                <a:lnTo>
                  <a:pt x="20129" y="254"/>
                </a:lnTo>
                <a:lnTo>
                  <a:pt x="16205" y="749"/>
                </a:lnTo>
                <a:lnTo>
                  <a:pt x="27851" y="749"/>
                </a:lnTo>
                <a:lnTo>
                  <a:pt x="27851" y="0"/>
                </a:lnTo>
                <a:close/>
              </a:path>
              <a:path w="90170" h="88265">
                <a:moveTo>
                  <a:pt x="88214" y="254"/>
                </a:moveTo>
                <a:lnTo>
                  <a:pt x="86004" y="254"/>
                </a:lnTo>
                <a:lnTo>
                  <a:pt x="83794" y="749"/>
                </a:lnTo>
                <a:lnTo>
                  <a:pt x="88798" y="749"/>
                </a:lnTo>
                <a:lnTo>
                  <a:pt x="88214" y="254"/>
                </a:lnTo>
                <a:close/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bk object 27"/>
          <p:cNvSpPr/>
          <p:nvPr/>
        </p:nvSpPr>
        <p:spPr>
          <a:xfrm>
            <a:off x="5340299" y="6754144"/>
            <a:ext cx="82550" cy="86995"/>
          </a:xfrm>
          <a:custGeom>
            <a:avLst/>
            <a:gdLst/>
            <a:ahLst/>
            <a:cxnLst/>
            <a:rect l="l" t="t" r="r" b="b"/>
            <a:pathLst>
              <a:path w="82550" h="86995">
                <a:moveTo>
                  <a:pt x="1346" y="82816"/>
                </a:moveTo>
                <a:lnTo>
                  <a:pt x="1346" y="86372"/>
                </a:lnTo>
                <a:lnTo>
                  <a:pt x="1600" y="86868"/>
                </a:lnTo>
                <a:lnTo>
                  <a:pt x="3441" y="86868"/>
                </a:lnTo>
                <a:lnTo>
                  <a:pt x="15214" y="86372"/>
                </a:lnTo>
                <a:lnTo>
                  <a:pt x="38175" y="86372"/>
                </a:lnTo>
                <a:lnTo>
                  <a:pt x="41261" y="85877"/>
                </a:lnTo>
                <a:lnTo>
                  <a:pt x="10058" y="85877"/>
                </a:lnTo>
                <a:lnTo>
                  <a:pt x="1346" y="82816"/>
                </a:lnTo>
                <a:close/>
              </a:path>
              <a:path w="82550" h="86995">
                <a:moveTo>
                  <a:pt x="38175" y="86372"/>
                </a:moveTo>
                <a:lnTo>
                  <a:pt x="22580" y="86372"/>
                </a:lnTo>
                <a:lnTo>
                  <a:pt x="28828" y="86868"/>
                </a:lnTo>
                <a:lnTo>
                  <a:pt x="35090" y="86868"/>
                </a:lnTo>
                <a:lnTo>
                  <a:pt x="38175" y="86372"/>
                </a:lnTo>
                <a:close/>
              </a:path>
              <a:path w="82550" h="86995">
                <a:moveTo>
                  <a:pt x="42763" y="622"/>
                </a:moveTo>
                <a:lnTo>
                  <a:pt x="10058" y="622"/>
                </a:lnTo>
                <a:lnTo>
                  <a:pt x="10058" y="85877"/>
                </a:lnTo>
                <a:lnTo>
                  <a:pt x="41261" y="85877"/>
                </a:lnTo>
                <a:lnTo>
                  <a:pt x="55739" y="83553"/>
                </a:lnTo>
                <a:lnTo>
                  <a:pt x="33858" y="83553"/>
                </a:lnTo>
                <a:lnTo>
                  <a:pt x="24536" y="82080"/>
                </a:lnTo>
                <a:lnTo>
                  <a:pt x="19392" y="76923"/>
                </a:lnTo>
                <a:lnTo>
                  <a:pt x="19748" y="71031"/>
                </a:lnTo>
                <a:lnTo>
                  <a:pt x="19870" y="4546"/>
                </a:lnTo>
                <a:lnTo>
                  <a:pt x="20243" y="3073"/>
                </a:lnTo>
                <a:lnTo>
                  <a:pt x="55524" y="3073"/>
                </a:lnTo>
                <a:lnTo>
                  <a:pt x="55271" y="2924"/>
                </a:lnTo>
                <a:lnTo>
                  <a:pt x="42763" y="622"/>
                </a:lnTo>
                <a:close/>
              </a:path>
              <a:path w="82550" h="86995">
                <a:moveTo>
                  <a:pt x="55524" y="3073"/>
                </a:moveTo>
                <a:lnTo>
                  <a:pt x="31902" y="3073"/>
                </a:lnTo>
                <a:lnTo>
                  <a:pt x="48212" y="5981"/>
                </a:lnTo>
                <a:lnTo>
                  <a:pt x="61374" y="14311"/>
                </a:lnTo>
                <a:lnTo>
                  <a:pt x="70166" y="27724"/>
                </a:lnTo>
                <a:lnTo>
                  <a:pt x="73367" y="45885"/>
                </a:lnTo>
                <a:lnTo>
                  <a:pt x="70508" y="63729"/>
                </a:lnTo>
                <a:lnTo>
                  <a:pt x="62909" y="75349"/>
                </a:lnTo>
                <a:lnTo>
                  <a:pt x="52043" y="81653"/>
                </a:lnTo>
                <a:lnTo>
                  <a:pt x="39382" y="83553"/>
                </a:lnTo>
                <a:lnTo>
                  <a:pt x="55739" y="83553"/>
                </a:lnTo>
                <a:lnTo>
                  <a:pt x="56825" y="83379"/>
                </a:lnTo>
                <a:lnTo>
                  <a:pt x="71507" y="73586"/>
                </a:lnTo>
                <a:lnTo>
                  <a:pt x="79817" y="58503"/>
                </a:lnTo>
                <a:lnTo>
                  <a:pt x="82435" y="39141"/>
                </a:lnTo>
                <a:lnTo>
                  <a:pt x="78762" y="23451"/>
                </a:lnTo>
                <a:lnTo>
                  <a:pt x="69053" y="11060"/>
                </a:lnTo>
                <a:lnTo>
                  <a:pt x="55524" y="3073"/>
                </a:lnTo>
                <a:close/>
              </a:path>
              <a:path w="82550" h="86995">
                <a:moveTo>
                  <a:pt x="5524" y="0"/>
                </a:moveTo>
                <a:lnTo>
                  <a:pt x="977" y="0"/>
                </a:lnTo>
                <a:lnTo>
                  <a:pt x="0" y="368"/>
                </a:lnTo>
                <a:lnTo>
                  <a:pt x="0" y="4546"/>
                </a:lnTo>
                <a:lnTo>
                  <a:pt x="10058" y="622"/>
                </a:lnTo>
                <a:lnTo>
                  <a:pt x="42763" y="622"/>
                </a:lnTo>
                <a:lnTo>
                  <a:pt x="42073" y="495"/>
                </a:lnTo>
                <a:lnTo>
                  <a:pt x="9080" y="495"/>
                </a:lnTo>
                <a:lnTo>
                  <a:pt x="5524" y="0"/>
                </a:lnTo>
                <a:close/>
              </a:path>
              <a:path w="82550" h="86995">
                <a:moveTo>
                  <a:pt x="39382" y="0"/>
                </a:moveTo>
                <a:lnTo>
                  <a:pt x="31908" y="77"/>
                </a:lnTo>
                <a:lnTo>
                  <a:pt x="18851" y="417"/>
                </a:lnTo>
                <a:lnTo>
                  <a:pt x="9080" y="495"/>
                </a:lnTo>
                <a:lnTo>
                  <a:pt x="42073" y="495"/>
                </a:lnTo>
                <a:lnTo>
                  <a:pt x="39382" y="0"/>
                </a:lnTo>
                <a:close/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bk object 28"/>
          <p:cNvSpPr/>
          <p:nvPr/>
        </p:nvSpPr>
        <p:spPr>
          <a:xfrm>
            <a:off x="5479021" y="6754148"/>
            <a:ext cx="31115" cy="86995"/>
          </a:xfrm>
          <a:custGeom>
            <a:avLst/>
            <a:gdLst/>
            <a:ahLst/>
            <a:cxnLst/>
            <a:rect l="l" t="t" r="r" b="b"/>
            <a:pathLst>
              <a:path w="31114" h="86995">
                <a:moveTo>
                  <a:pt x="381" y="81470"/>
                </a:moveTo>
                <a:lnTo>
                  <a:pt x="455" y="86372"/>
                </a:lnTo>
                <a:lnTo>
                  <a:pt x="736" y="86855"/>
                </a:lnTo>
                <a:lnTo>
                  <a:pt x="4673" y="86855"/>
                </a:lnTo>
                <a:lnTo>
                  <a:pt x="7239" y="86372"/>
                </a:lnTo>
                <a:lnTo>
                  <a:pt x="30556" y="86372"/>
                </a:lnTo>
                <a:lnTo>
                  <a:pt x="30556" y="85509"/>
                </a:lnTo>
                <a:lnTo>
                  <a:pt x="9944" y="85509"/>
                </a:lnTo>
                <a:lnTo>
                  <a:pt x="381" y="81470"/>
                </a:lnTo>
                <a:close/>
              </a:path>
              <a:path w="31114" h="86995">
                <a:moveTo>
                  <a:pt x="30556" y="86372"/>
                </a:moveTo>
                <a:lnTo>
                  <a:pt x="20002" y="86372"/>
                </a:lnTo>
                <a:lnTo>
                  <a:pt x="25285" y="86855"/>
                </a:lnTo>
                <a:lnTo>
                  <a:pt x="30187" y="86855"/>
                </a:lnTo>
                <a:lnTo>
                  <a:pt x="30556" y="86487"/>
                </a:lnTo>
                <a:close/>
              </a:path>
              <a:path w="31114" h="86995">
                <a:moveTo>
                  <a:pt x="19634" y="1600"/>
                </a:moveTo>
                <a:lnTo>
                  <a:pt x="9817" y="1600"/>
                </a:lnTo>
                <a:lnTo>
                  <a:pt x="9851" y="4038"/>
                </a:lnTo>
                <a:lnTo>
                  <a:pt x="9944" y="85509"/>
                </a:lnTo>
                <a:lnTo>
                  <a:pt x="30556" y="85509"/>
                </a:lnTo>
                <a:lnTo>
                  <a:pt x="30556" y="84772"/>
                </a:lnTo>
                <a:lnTo>
                  <a:pt x="19634" y="84772"/>
                </a:lnTo>
                <a:lnTo>
                  <a:pt x="19634" y="1600"/>
                </a:lnTo>
                <a:close/>
              </a:path>
              <a:path w="31114" h="86995">
                <a:moveTo>
                  <a:pt x="30556" y="81953"/>
                </a:moveTo>
                <a:lnTo>
                  <a:pt x="19634" y="84772"/>
                </a:lnTo>
                <a:lnTo>
                  <a:pt x="30556" y="84772"/>
                </a:lnTo>
                <a:lnTo>
                  <a:pt x="30556" y="81953"/>
                </a:lnTo>
                <a:close/>
              </a:path>
              <a:path w="31114" h="86995">
                <a:moveTo>
                  <a:pt x="28473" y="1346"/>
                </a:moveTo>
                <a:lnTo>
                  <a:pt x="19634" y="1346"/>
                </a:lnTo>
                <a:lnTo>
                  <a:pt x="28473" y="4165"/>
                </a:lnTo>
                <a:lnTo>
                  <a:pt x="28473" y="1346"/>
                </a:lnTo>
                <a:close/>
              </a:path>
              <a:path w="31114" h="86995">
                <a:moveTo>
                  <a:pt x="5778" y="0"/>
                </a:moveTo>
                <a:lnTo>
                  <a:pt x="254" y="0"/>
                </a:lnTo>
                <a:lnTo>
                  <a:pt x="0" y="241"/>
                </a:lnTo>
                <a:lnTo>
                  <a:pt x="0" y="4038"/>
                </a:lnTo>
                <a:lnTo>
                  <a:pt x="9817" y="1600"/>
                </a:lnTo>
                <a:lnTo>
                  <a:pt x="19634" y="1600"/>
                </a:lnTo>
                <a:lnTo>
                  <a:pt x="19634" y="1346"/>
                </a:lnTo>
                <a:lnTo>
                  <a:pt x="28473" y="1346"/>
                </a:lnTo>
                <a:lnTo>
                  <a:pt x="28473" y="495"/>
                </a:lnTo>
                <a:lnTo>
                  <a:pt x="10185" y="495"/>
                </a:lnTo>
                <a:lnTo>
                  <a:pt x="5778" y="0"/>
                </a:lnTo>
                <a:close/>
              </a:path>
              <a:path w="31114" h="86995">
                <a:moveTo>
                  <a:pt x="28105" y="0"/>
                </a:moveTo>
                <a:lnTo>
                  <a:pt x="22339" y="0"/>
                </a:lnTo>
                <a:lnTo>
                  <a:pt x="18529" y="495"/>
                </a:lnTo>
                <a:lnTo>
                  <a:pt x="28473" y="495"/>
                </a:lnTo>
                <a:lnTo>
                  <a:pt x="28473" y="241"/>
                </a:lnTo>
                <a:lnTo>
                  <a:pt x="28105" y="0"/>
                </a:lnTo>
                <a:close/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bk object 29"/>
          <p:cNvSpPr/>
          <p:nvPr/>
        </p:nvSpPr>
        <p:spPr>
          <a:xfrm>
            <a:off x="5566232" y="6754146"/>
            <a:ext cx="64769" cy="87630"/>
          </a:xfrm>
          <a:custGeom>
            <a:avLst/>
            <a:gdLst/>
            <a:ahLst/>
            <a:cxnLst/>
            <a:rect l="l" t="t" r="r" b="b"/>
            <a:pathLst>
              <a:path w="64770" h="87629">
                <a:moveTo>
                  <a:pt x="55023" y="86342"/>
                </a:moveTo>
                <a:lnTo>
                  <a:pt x="25266" y="86342"/>
                </a:lnTo>
                <a:lnTo>
                  <a:pt x="39249" y="86754"/>
                </a:lnTo>
                <a:lnTo>
                  <a:pt x="51638" y="86867"/>
                </a:lnTo>
                <a:lnTo>
                  <a:pt x="54343" y="87109"/>
                </a:lnTo>
                <a:lnTo>
                  <a:pt x="55023" y="86342"/>
                </a:lnTo>
                <a:close/>
              </a:path>
              <a:path w="64770" h="87629">
                <a:moveTo>
                  <a:pt x="723" y="0"/>
                </a:moveTo>
                <a:lnTo>
                  <a:pt x="113" y="417"/>
                </a:lnTo>
                <a:lnTo>
                  <a:pt x="0" y="2946"/>
                </a:lnTo>
                <a:lnTo>
                  <a:pt x="2692" y="3187"/>
                </a:lnTo>
                <a:lnTo>
                  <a:pt x="3670" y="3441"/>
                </a:lnTo>
                <a:lnTo>
                  <a:pt x="10299" y="4419"/>
                </a:lnTo>
                <a:lnTo>
                  <a:pt x="10196" y="79006"/>
                </a:lnTo>
                <a:lnTo>
                  <a:pt x="10058" y="80975"/>
                </a:lnTo>
                <a:lnTo>
                  <a:pt x="6858" y="82448"/>
                </a:lnTo>
                <a:lnTo>
                  <a:pt x="2933" y="84404"/>
                </a:lnTo>
                <a:lnTo>
                  <a:pt x="1672" y="84404"/>
                </a:lnTo>
                <a:lnTo>
                  <a:pt x="1460" y="85636"/>
                </a:lnTo>
                <a:lnTo>
                  <a:pt x="1460" y="86613"/>
                </a:lnTo>
                <a:lnTo>
                  <a:pt x="2209" y="86867"/>
                </a:lnTo>
                <a:lnTo>
                  <a:pt x="8216" y="86867"/>
                </a:lnTo>
                <a:lnTo>
                  <a:pt x="13360" y="86486"/>
                </a:lnTo>
                <a:lnTo>
                  <a:pt x="25266" y="86342"/>
                </a:lnTo>
                <a:lnTo>
                  <a:pt x="55023" y="86342"/>
                </a:lnTo>
                <a:lnTo>
                  <a:pt x="56745" y="84404"/>
                </a:lnTo>
                <a:lnTo>
                  <a:pt x="2933" y="84404"/>
                </a:lnTo>
                <a:lnTo>
                  <a:pt x="1714" y="84162"/>
                </a:lnTo>
                <a:lnTo>
                  <a:pt x="56959" y="84162"/>
                </a:lnTo>
                <a:lnTo>
                  <a:pt x="58267" y="82689"/>
                </a:lnTo>
                <a:lnTo>
                  <a:pt x="58948" y="81953"/>
                </a:lnTo>
                <a:lnTo>
                  <a:pt x="19011" y="81953"/>
                </a:lnTo>
                <a:lnTo>
                  <a:pt x="19989" y="79006"/>
                </a:lnTo>
                <a:lnTo>
                  <a:pt x="19989" y="47358"/>
                </a:lnTo>
                <a:lnTo>
                  <a:pt x="19621" y="45262"/>
                </a:lnTo>
                <a:lnTo>
                  <a:pt x="51396" y="45262"/>
                </a:lnTo>
                <a:lnTo>
                  <a:pt x="51453" y="39877"/>
                </a:lnTo>
                <a:lnTo>
                  <a:pt x="19989" y="39877"/>
                </a:lnTo>
                <a:lnTo>
                  <a:pt x="19989" y="5156"/>
                </a:lnTo>
                <a:lnTo>
                  <a:pt x="19748" y="5156"/>
                </a:lnTo>
                <a:lnTo>
                  <a:pt x="19989" y="4660"/>
                </a:lnTo>
                <a:lnTo>
                  <a:pt x="45010" y="4660"/>
                </a:lnTo>
                <a:lnTo>
                  <a:pt x="49187" y="4419"/>
                </a:lnTo>
                <a:lnTo>
                  <a:pt x="57772" y="4419"/>
                </a:lnTo>
                <a:lnTo>
                  <a:pt x="57772" y="1231"/>
                </a:lnTo>
                <a:lnTo>
                  <a:pt x="57628" y="495"/>
                </a:lnTo>
                <a:lnTo>
                  <a:pt x="41465" y="495"/>
                </a:lnTo>
                <a:lnTo>
                  <a:pt x="34667" y="417"/>
                </a:lnTo>
                <a:lnTo>
                  <a:pt x="18765" y="77"/>
                </a:lnTo>
                <a:lnTo>
                  <a:pt x="723" y="0"/>
                </a:lnTo>
                <a:close/>
              </a:path>
              <a:path w="64770" h="87629">
                <a:moveTo>
                  <a:pt x="64274" y="69316"/>
                </a:moveTo>
                <a:lnTo>
                  <a:pt x="63423" y="69316"/>
                </a:lnTo>
                <a:lnTo>
                  <a:pt x="61403" y="71291"/>
                </a:lnTo>
                <a:lnTo>
                  <a:pt x="56392" y="75634"/>
                </a:lnTo>
                <a:lnTo>
                  <a:pt x="46369" y="79978"/>
                </a:lnTo>
                <a:lnTo>
                  <a:pt x="29311" y="81953"/>
                </a:lnTo>
                <a:lnTo>
                  <a:pt x="58948" y="81953"/>
                </a:lnTo>
                <a:lnTo>
                  <a:pt x="61214" y="79501"/>
                </a:lnTo>
                <a:lnTo>
                  <a:pt x="64401" y="75209"/>
                </a:lnTo>
                <a:lnTo>
                  <a:pt x="64274" y="69316"/>
                </a:lnTo>
                <a:close/>
              </a:path>
              <a:path w="64770" h="87629">
                <a:moveTo>
                  <a:pt x="51396" y="45262"/>
                </a:moveTo>
                <a:lnTo>
                  <a:pt x="50660" y="45262"/>
                </a:lnTo>
                <a:lnTo>
                  <a:pt x="46494" y="56070"/>
                </a:lnTo>
                <a:lnTo>
                  <a:pt x="51155" y="56070"/>
                </a:lnTo>
                <a:lnTo>
                  <a:pt x="51638" y="55575"/>
                </a:lnTo>
                <a:lnTo>
                  <a:pt x="51638" y="51155"/>
                </a:lnTo>
                <a:lnTo>
                  <a:pt x="51396" y="47967"/>
                </a:lnTo>
                <a:lnTo>
                  <a:pt x="51396" y="45262"/>
                </a:lnTo>
                <a:close/>
              </a:path>
              <a:path w="64770" h="87629">
                <a:moveTo>
                  <a:pt x="51282" y="30060"/>
                </a:moveTo>
                <a:lnTo>
                  <a:pt x="47345" y="30060"/>
                </a:lnTo>
                <a:lnTo>
                  <a:pt x="50660" y="39877"/>
                </a:lnTo>
                <a:lnTo>
                  <a:pt x="51453" y="39877"/>
                </a:lnTo>
                <a:lnTo>
                  <a:pt x="51638" y="36690"/>
                </a:lnTo>
                <a:lnTo>
                  <a:pt x="51638" y="31407"/>
                </a:lnTo>
                <a:lnTo>
                  <a:pt x="51282" y="30060"/>
                </a:lnTo>
                <a:close/>
              </a:path>
              <a:path w="64770" h="87629">
                <a:moveTo>
                  <a:pt x="57772" y="4419"/>
                </a:moveTo>
                <a:lnTo>
                  <a:pt x="49187" y="4419"/>
                </a:lnTo>
                <a:lnTo>
                  <a:pt x="52387" y="8597"/>
                </a:lnTo>
                <a:lnTo>
                  <a:pt x="54343" y="11417"/>
                </a:lnTo>
                <a:lnTo>
                  <a:pt x="52387" y="17297"/>
                </a:lnTo>
                <a:lnTo>
                  <a:pt x="56057" y="17297"/>
                </a:lnTo>
                <a:lnTo>
                  <a:pt x="57772" y="16319"/>
                </a:lnTo>
                <a:lnTo>
                  <a:pt x="57772" y="4419"/>
                </a:lnTo>
                <a:close/>
              </a:path>
              <a:path w="64770" h="87629">
                <a:moveTo>
                  <a:pt x="19989" y="4660"/>
                </a:moveTo>
                <a:lnTo>
                  <a:pt x="19748" y="5156"/>
                </a:lnTo>
                <a:lnTo>
                  <a:pt x="19989" y="5156"/>
                </a:lnTo>
                <a:lnTo>
                  <a:pt x="19989" y="4660"/>
                </a:lnTo>
                <a:close/>
              </a:path>
              <a:path w="64770" h="87629">
                <a:moveTo>
                  <a:pt x="45010" y="4660"/>
                </a:moveTo>
                <a:lnTo>
                  <a:pt x="19989" y="4660"/>
                </a:lnTo>
                <a:lnTo>
                  <a:pt x="19989" y="5156"/>
                </a:lnTo>
                <a:lnTo>
                  <a:pt x="36436" y="5156"/>
                </a:lnTo>
                <a:lnTo>
                  <a:pt x="45010" y="4660"/>
                </a:lnTo>
                <a:close/>
              </a:path>
              <a:path w="64770" h="87629">
                <a:moveTo>
                  <a:pt x="57531" y="0"/>
                </a:moveTo>
                <a:lnTo>
                  <a:pt x="52743" y="0"/>
                </a:lnTo>
                <a:lnTo>
                  <a:pt x="41465" y="495"/>
                </a:lnTo>
                <a:lnTo>
                  <a:pt x="57628" y="495"/>
                </a:lnTo>
                <a:lnTo>
                  <a:pt x="57531" y="0"/>
                </a:lnTo>
                <a:close/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bk object 30"/>
          <p:cNvSpPr/>
          <p:nvPr/>
        </p:nvSpPr>
        <p:spPr>
          <a:xfrm>
            <a:off x="5684837" y="6753048"/>
            <a:ext cx="59690" cy="88900"/>
          </a:xfrm>
          <a:custGeom>
            <a:avLst/>
            <a:gdLst/>
            <a:ahLst/>
            <a:cxnLst/>
            <a:rect l="l" t="t" r="r" b="b"/>
            <a:pathLst>
              <a:path w="59689" h="88900">
                <a:moveTo>
                  <a:pt x="3556" y="62445"/>
                </a:moveTo>
                <a:lnTo>
                  <a:pt x="609" y="62445"/>
                </a:lnTo>
                <a:lnTo>
                  <a:pt x="0" y="63792"/>
                </a:lnTo>
                <a:lnTo>
                  <a:pt x="3556" y="82067"/>
                </a:lnTo>
                <a:lnTo>
                  <a:pt x="4038" y="84277"/>
                </a:lnTo>
                <a:lnTo>
                  <a:pt x="15201" y="88823"/>
                </a:lnTo>
                <a:lnTo>
                  <a:pt x="24282" y="88823"/>
                </a:lnTo>
                <a:lnTo>
                  <a:pt x="41514" y="86247"/>
                </a:lnTo>
                <a:lnTo>
                  <a:pt x="43766" y="84899"/>
                </a:lnTo>
                <a:lnTo>
                  <a:pt x="29921" y="84899"/>
                </a:lnTo>
                <a:lnTo>
                  <a:pt x="18962" y="82816"/>
                </a:lnTo>
                <a:lnTo>
                  <a:pt x="11247" y="77811"/>
                </a:lnTo>
                <a:lnTo>
                  <a:pt x="6430" y="71746"/>
                </a:lnTo>
                <a:lnTo>
                  <a:pt x="4165" y="66484"/>
                </a:lnTo>
                <a:lnTo>
                  <a:pt x="3556" y="63919"/>
                </a:lnTo>
                <a:lnTo>
                  <a:pt x="3556" y="62445"/>
                </a:lnTo>
                <a:close/>
              </a:path>
              <a:path w="59689" h="88900">
                <a:moveTo>
                  <a:pt x="45262" y="0"/>
                </a:moveTo>
                <a:lnTo>
                  <a:pt x="30416" y="0"/>
                </a:lnTo>
                <a:lnTo>
                  <a:pt x="20209" y="1412"/>
                </a:lnTo>
                <a:lnTo>
                  <a:pt x="11510" y="5688"/>
                </a:lnTo>
                <a:lnTo>
                  <a:pt x="5458" y="12885"/>
                </a:lnTo>
                <a:lnTo>
                  <a:pt x="3326" y="22440"/>
                </a:lnTo>
                <a:lnTo>
                  <a:pt x="3299" y="23304"/>
                </a:lnTo>
                <a:lnTo>
                  <a:pt x="10970" y="39873"/>
                </a:lnTo>
                <a:lnTo>
                  <a:pt x="28092" y="47413"/>
                </a:lnTo>
                <a:lnTo>
                  <a:pt x="45214" y="53390"/>
                </a:lnTo>
                <a:lnTo>
                  <a:pt x="52997" y="65506"/>
                </a:lnTo>
                <a:lnTo>
                  <a:pt x="51030" y="73974"/>
                </a:lnTo>
                <a:lnTo>
                  <a:pt x="45831" y="80036"/>
                </a:lnTo>
                <a:lnTo>
                  <a:pt x="38445" y="83682"/>
                </a:lnTo>
                <a:lnTo>
                  <a:pt x="29921" y="84899"/>
                </a:lnTo>
                <a:lnTo>
                  <a:pt x="43766" y="84899"/>
                </a:lnTo>
                <a:lnTo>
                  <a:pt x="52271" y="79806"/>
                </a:lnTo>
                <a:lnTo>
                  <a:pt x="57806" y="71432"/>
                </a:lnTo>
                <a:lnTo>
                  <a:pt x="59372" y="63055"/>
                </a:lnTo>
                <a:lnTo>
                  <a:pt x="51589" y="45228"/>
                </a:lnTo>
                <a:lnTo>
                  <a:pt x="34467" y="37290"/>
                </a:lnTo>
                <a:lnTo>
                  <a:pt x="17345" y="31376"/>
                </a:lnTo>
                <a:lnTo>
                  <a:pt x="9563" y="19621"/>
                </a:lnTo>
                <a:lnTo>
                  <a:pt x="11324" y="12371"/>
                </a:lnTo>
                <a:lnTo>
                  <a:pt x="15925" y="7416"/>
                </a:lnTo>
                <a:lnTo>
                  <a:pt x="22346" y="4576"/>
                </a:lnTo>
                <a:lnTo>
                  <a:pt x="29565" y="3670"/>
                </a:lnTo>
                <a:lnTo>
                  <a:pt x="48627" y="3670"/>
                </a:lnTo>
                <a:lnTo>
                  <a:pt x="45262" y="0"/>
                </a:lnTo>
                <a:close/>
              </a:path>
              <a:path w="59689" h="88900">
                <a:moveTo>
                  <a:pt x="48627" y="3670"/>
                </a:moveTo>
                <a:lnTo>
                  <a:pt x="29565" y="3670"/>
                </a:lnTo>
                <a:lnTo>
                  <a:pt x="37257" y="4678"/>
                </a:lnTo>
                <a:lnTo>
                  <a:pt x="43943" y="7688"/>
                </a:lnTo>
                <a:lnTo>
                  <a:pt x="49298" y="12676"/>
                </a:lnTo>
                <a:lnTo>
                  <a:pt x="52997" y="19621"/>
                </a:lnTo>
                <a:lnTo>
                  <a:pt x="54216" y="23304"/>
                </a:lnTo>
                <a:lnTo>
                  <a:pt x="56794" y="23304"/>
                </a:lnTo>
                <a:lnTo>
                  <a:pt x="57035" y="22440"/>
                </a:lnTo>
                <a:lnTo>
                  <a:pt x="55046" y="4419"/>
                </a:lnTo>
                <a:lnTo>
                  <a:pt x="49314" y="4419"/>
                </a:lnTo>
                <a:lnTo>
                  <a:pt x="48627" y="3670"/>
                </a:lnTo>
                <a:close/>
              </a:path>
              <a:path w="59689" h="88900">
                <a:moveTo>
                  <a:pt x="54343" y="3060"/>
                </a:moveTo>
                <a:lnTo>
                  <a:pt x="52374" y="3060"/>
                </a:lnTo>
                <a:lnTo>
                  <a:pt x="52133" y="4419"/>
                </a:lnTo>
                <a:lnTo>
                  <a:pt x="55046" y="4419"/>
                </a:lnTo>
                <a:lnTo>
                  <a:pt x="54952" y="3428"/>
                </a:lnTo>
                <a:lnTo>
                  <a:pt x="54343" y="3060"/>
                </a:lnTo>
                <a:close/>
              </a:path>
            </a:pathLst>
          </a:custGeom>
          <a:solidFill>
            <a:srgbClr val="BCBEC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bk object 31"/>
          <p:cNvSpPr/>
          <p:nvPr/>
        </p:nvSpPr>
        <p:spPr>
          <a:xfrm>
            <a:off x="4539157" y="6510235"/>
            <a:ext cx="1614170" cy="0"/>
          </a:xfrm>
          <a:custGeom>
            <a:avLst/>
            <a:gdLst/>
            <a:ahLst/>
            <a:cxnLst/>
            <a:rect l="l" t="t" r="r" b="b"/>
            <a:pathLst>
              <a:path w="1614170">
                <a:moveTo>
                  <a:pt x="0" y="0"/>
                </a:moveTo>
                <a:lnTo>
                  <a:pt x="1613674" y="0"/>
                </a:lnTo>
              </a:path>
            </a:pathLst>
          </a:custGeom>
          <a:ln w="8585">
            <a:solidFill>
              <a:srgbClr val="BCBEC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bk object 32"/>
          <p:cNvSpPr/>
          <p:nvPr/>
        </p:nvSpPr>
        <p:spPr>
          <a:xfrm>
            <a:off x="-3" y="763028"/>
            <a:ext cx="2324078" cy="46341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bk object 33"/>
          <p:cNvSpPr/>
          <p:nvPr/>
        </p:nvSpPr>
        <p:spPr>
          <a:xfrm>
            <a:off x="7277024" y="4497374"/>
            <a:ext cx="3414978" cy="306263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00" b="1" i="0">
                <a:solidFill>
                  <a:srgbClr val="09493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C985A-68B1-4383-80B2-3F69D3810080}" type="datetime1">
              <a:rPr lang="en-US" smtClean="0"/>
              <a:t>9/23/2024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300" b="0" i="0">
                <a:solidFill>
                  <a:srgbClr val="09493F"/>
                </a:solidFill>
                <a:latin typeface="Cambria"/>
                <a:cs typeface="Cambria"/>
              </a:defRPr>
            </a:lvl1pPr>
          </a:lstStyle>
          <a:p>
            <a:pPr marL="12700">
              <a:lnSpc>
                <a:spcPts val="2380"/>
              </a:lnSpc>
              <a:tabLst>
                <a:tab pos="290195" algn="l"/>
              </a:tabLst>
            </a:pPr>
            <a:r>
              <a:rPr u="sng" spc="65" dirty="0"/>
              <a:t> 	</a:t>
            </a:r>
            <a:r>
              <a:rPr spc="55" dirty="0"/>
              <a:t> </a:t>
            </a:r>
            <a:fld id="{81D60167-4931-47E6-BA6A-407CBD079E47}" type="slidenum">
              <a:rPr spc="-125" dirty="0"/>
              <a:t>‹N°›</a:t>
            </a:fld>
            <a:endParaRPr spc="-12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C264F6-1DE2-4F7E-9890-BD1C2665C0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6675" y="1238250"/>
            <a:ext cx="8020050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A46CE33-0814-4DF1-BC1D-2EE76FAFF6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6675" y="3971925"/>
            <a:ext cx="8020050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B53C674-CA2D-4AB5-B24F-8775AAA33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D0DDA-1B8C-490A-B67E-EB6223514F0E}" type="datetime1">
              <a:rPr lang="en-US" smtClean="0"/>
              <a:t>9/23/2024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33AC6F3-1845-4B6E-9D58-EB9F16821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www.DualDiploma.org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7B7124-E888-4D12-92EF-47631A5AA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9E8E4-F419-444A-918E-603A468A6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226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4C3139-BD24-411B-AF8A-3CAEF54CE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BBD986-15B2-4120-89DD-1666DCC191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599F92-037E-4AC2-A605-7332A7EDD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44B6D-394B-425D-AF6D-5021F595D2D0}" type="datetime1">
              <a:rPr lang="en-US" smtClean="0"/>
              <a:t>9/23/2024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760780B-C3ED-4B67-8B7D-FFFDCA376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www.DualDiploma.org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837B0D-98AF-4D4D-8DBE-CD7529BE2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9E8E4-F419-444A-918E-603A468A6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0628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D34BCA-A934-459A-B7DF-A2B842BDE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50" y="1885950"/>
            <a:ext cx="9221788" cy="31448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044AAC3-8D8D-4E5F-BF31-0E858F798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50" y="5060950"/>
            <a:ext cx="9221788" cy="16541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75C153D-83B3-49DD-B17B-E7A60572F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8718E-8AE7-4977-9063-3068341E1AAF}" type="datetime1">
              <a:rPr lang="en-US" smtClean="0"/>
              <a:t>9/23/2024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24FEA75-1227-41CB-ACBA-A6DAB279F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www.DualDiploma.org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32EF565-738C-4554-AA9F-AF6CEE54D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9E8E4-F419-444A-918E-603A468A6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0485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599A0A-675F-4918-9A36-6A40B8BB2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7F020E-DEB6-4E93-A1DB-42212AA167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5013" y="2012950"/>
            <a:ext cx="4535487" cy="479901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F32EEEA-36B8-48D5-9EDB-39FC277ADA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22900" y="2012950"/>
            <a:ext cx="4535488" cy="479901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69A1F3C-03DE-4842-A0D7-91DA01D0C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36AA0-655D-425B-9335-E1B84AF5388E}" type="datetime1">
              <a:rPr lang="en-US" smtClean="0"/>
              <a:t>9/23/2024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F2D8546-1495-4C48-8297-376E9AB86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www.DualDiploma.org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836F469-88F8-43A1-B33B-046BE5E30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9E8E4-F419-444A-918E-603A468A6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2765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59992"/>
                </a:moveTo>
                <a:lnTo>
                  <a:pt x="10692003" y="7559992"/>
                </a:lnTo>
                <a:lnTo>
                  <a:pt x="10692003" y="0"/>
                </a:lnTo>
                <a:lnTo>
                  <a:pt x="0" y="0"/>
                </a:lnTo>
                <a:lnTo>
                  <a:pt x="0" y="7559992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10017" y="1202410"/>
            <a:ext cx="7873364" cy="1179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00" b="1" i="0">
                <a:solidFill>
                  <a:srgbClr val="09493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13497" y="1790420"/>
            <a:ext cx="8066405" cy="29406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0" i="1">
                <a:solidFill>
                  <a:srgbClr val="09493F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360AF-5E79-463E-BB8C-510521D42726}" type="datetime1">
              <a:rPr lang="en-US" smtClean="0"/>
              <a:t>9/23/2024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594760" y="6949247"/>
            <a:ext cx="680084" cy="317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0" i="0">
                <a:solidFill>
                  <a:srgbClr val="09493F"/>
                </a:solidFill>
                <a:latin typeface="Cambria"/>
                <a:cs typeface="Cambria"/>
              </a:defRPr>
            </a:lvl1pPr>
          </a:lstStyle>
          <a:p>
            <a:pPr marL="12700">
              <a:lnSpc>
                <a:spcPts val="2380"/>
              </a:lnSpc>
              <a:tabLst>
                <a:tab pos="290195" algn="l"/>
              </a:tabLst>
            </a:pPr>
            <a:r>
              <a:rPr u="sng" spc="65" dirty="0"/>
              <a:t> 	</a:t>
            </a:r>
            <a:r>
              <a:rPr spc="55" dirty="0"/>
              <a:t> </a:t>
            </a:r>
            <a:fld id="{81D60167-4931-47E6-BA6A-407CBD079E47}" type="slidenum">
              <a:rPr spc="-125" dirty="0"/>
              <a:t>‹N°›</a:t>
            </a:fld>
            <a:endParaRPr spc="-125" dirty="0"/>
          </a:p>
        </p:txBody>
      </p:sp>
      <p:sp>
        <p:nvSpPr>
          <p:cNvPr id="9" name="object 9"/>
          <p:cNvSpPr txBox="1">
            <a:spLocks/>
          </p:cNvSpPr>
          <p:nvPr userDrawn="1"/>
        </p:nvSpPr>
        <p:spPr>
          <a:xfrm>
            <a:off x="3975100" y="7058025"/>
            <a:ext cx="3505200" cy="2018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1505"/>
              </a:lnSpc>
            </a:pPr>
            <a:r>
              <a:rPr lang="fr-FR" sz="1400" b="0" spc="65" dirty="0">
                <a:solidFill>
                  <a:srgbClr val="08392E"/>
                </a:solidFill>
                <a:latin typeface="Verdana"/>
                <a:cs typeface="Verdana"/>
              </a:rPr>
              <a:t>Dual Diploma,</a:t>
            </a:r>
            <a:r>
              <a:rPr lang="fr-FR" sz="1400" b="0" spc="65" baseline="0" dirty="0">
                <a:solidFill>
                  <a:srgbClr val="08392E"/>
                </a:solidFill>
                <a:latin typeface="Verdana"/>
                <a:cs typeface="Verdana"/>
              </a:rPr>
              <a:t> le H</a:t>
            </a:r>
            <a:r>
              <a:rPr lang="fr-FR" sz="1400" b="0" spc="65" dirty="0">
                <a:solidFill>
                  <a:srgbClr val="08392E"/>
                </a:solidFill>
                <a:latin typeface="Verdana"/>
                <a:cs typeface="Verdana"/>
              </a:rPr>
              <a:t>ighBac</a:t>
            </a:r>
            <a:endParaRPr lang="fr-FR" sz="1400" b="0" dirty="0">
              <a:solidFill>
                <a:srgbClr val="08392E"/>
              </a:solidFill>
              <a:latin typeface="Verdana"/>
              <a:cs typeface="Verdan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sldNum="0" hd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931CCAD-620C-45A1-877A-B04A8CA32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013" y="403225"/>
            <a:ext cx="9223375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2193703-302F-43A1-9747-6BFCA3259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013" y="2012950"/>
            <a:ext cx="9223375" cy="4799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9599F2-2483-4E2C-8B34-6B0A3881BF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5013" y="7010400"/>
            <a:ext cx="240665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22BB8-E966-4ABC-AC2E-6453BF18EC4D}" type="datetime1">
              <a:rPr lang="en-US" smtClean="0"/>
              <a:t>9/23/2024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910FF0A-3122-4AC9-BE10-5ACB489E52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41713" y="7010400"/>
            <a:ext cx="3609975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www.DualDiploma.org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15F22E2-0C66-4A8E-A3A4-FF0ED8A99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51738" y="7010400"/>
            <a:ext cx="240665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9E8E4-F419-444A-918E-603A468A65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7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hyperlink" Target="http://www.dualdiploma.org/" TargetMode="External"/><Relationship Id="rId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11" Type="http://schemas.microsoft.com/office/2007/relationships/hdphoto" Target="../media/hdphoto1.wdp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ualdiploma.org/" TargetMode="External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jpe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dualdiploma.org/documentation-fr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s://dualdiploma.org/actualite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1.png"/><Relationship Id="rId7" Type="http://schemas.openxmlformats.org/officeDocument/2006/relationships/hyperlink" Target="mailto:dualdiploma@stv-chaville.fr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hyperlink" Target="http://www.dualdiploma.org/" TargetMode="External"/><Relationship Id="rId4" Type="http://schemas.openxmlformats.org/officeDocument/2006/relationships/image" Target="../media/image72.png"/><Relationship Id="rId9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dualdiploma.org/inscrivez-vous/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7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ledualdiploma/" TargetMode="External"/><Relationship Id="rId13" Type="http://schemas.openxmlformats.org/officeDocument/2006/relationships/image" Target="../media/image78.png"/><Relationship Id="rId3" Type="http://schemas.openxmlformats.org/officeDocument/2006/relationships/image" Target="../media/image6.png"/><Relationship Id="rId7" Type="http://schemas.openxmlformats.org/officeDocument/2006/relationships/hyperlink" Target="http://www.dualdiploma.org/" TargetMode="External"/><Relationship Id="rId12" Type="http://schemas.openxmlformats.org/officeDocument/2006/relationships/hyperlink" Target="https://twitter.com/ledualdiploma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aisvirtual.com/" TargetMode="External"/><Relationship Id="rId11" Type="http://schemas.openxmlformats.org/officeDocument/2006/relationships/image" Target="../media/image77.png"/><Relationship Id="rId5" Type="http://schemas.openxmlformats.org/officeDocument/2006/relationships/hyperlink" Target="http://www.academica.org/" TargetMode="External"/><Relationship Id="rId10" Type="http://schemas.openxmlformats.org/officeDocument/2006/relationships/hyperlink" Target="https://www.facebook.com/ledualdiploma/" TargetMode="External"/><Relationship Id="rId4" Type="http://schemas.openxmlformats.org/officeDocument/2006/relationships/image" Target="../media/image7.png"/><Relationship Id="rId9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19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199" y="4634115"/>
            <a:ext cx="10692130" cy="2925888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7560056"/>
                </a:moveTo>
                <a:lnTo>
                  <a:pt x="0" y="7560056"/>
                </a:lnTo>
                <a:lnTo>
                  <a:pt x="0" y="0"/>
                </a:lnTo>
                <a:lnTo>
                  <a:pt x="10692003" y="0"/>
                </a:lnTo>
                <a:lnTo>
                  <a:pt x="10692003" y="7560056"/>
                </a:lnTo>
                <a:close/>
              </a:path>
            </a:pathLst>
          </a:custGeom>
          <a:solidFill>
            <a:srgbClr val="0F4A3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51DB6CDF-C1C8-493F-96FC-C807C2278B0B}"/>
              </a:ext>
            </a:extLst>
          </p:cNvPr>
          <p:cNvGrpSpPr>
            <a:grpSpLocks noChangeAspect="1"/>
          </p:cNvGrpSpPr>
          <p:nvPr/>
        </p:nvGrpSpPr>
        <p:grpSpPr>
          <a:xfrm>
            <a:off x="4567118" y="5912594"/>
            <a:ext cx="1635056" cy="1404000"/>
            <a:chOff x="4152328" y="2386813"/>
            <a:chExt cx="2387600" cy="2175115"/>
          </a:xfrm>
        </p:grpSpPr>
        <p:sp>
          <p:nvSpPr>
            <p:cNvPr id="3" name="object 3"/>
            <p:cNvSpPr/>
            <p:nvPr/>
          </p:nvSpPr>
          <p:spPr>
            <a:xfrm>
              <a:off x="4832400" y="2386813"/>
              <a:ext cx="1027188" cy="12422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4162435" y="3771481"/>
              <a:ext cx="210136" cy="20701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4442320" y="3776484"/>
              <a:ext cx="186690" cy="202565"/>
            </a:xfrm>
            <a:custGeom>
              <a:avLst/>
              <a:gdLst/>
              <a:ahLst/>
              <a:cxnLst/>
              <a:rect l="l" t="t" r="r" b="b"/>
              <a:pathLst>
                <a:path w="186689" h="202564">
                  <a:moveTo>
                    <a:pt x="102196" y="0"/>
                  </a:moveTo>
                  <a:lnTo>
                    <a:pt x="61944" y="7369"/>
                  </a:lnTo>
                  <a:lnTo>
                    <a:pt x="29121" y="29464"/>
                  </a:lnTo>
                  <a:lnTo>
                    <a:pt x="7278" y="62677"/>
                  </a:lnTo>
                  <a:lnTo>
                    <a:pt x="0" y="103416"/>
                  </a:lnTo>
                  <a:lnTo>
                    <a:pt x="1757" y="124593"/>
                  </a:lnTo>
                  <a:lnTo>
                    <a:pt x="15816" y="160466"/>
                  </a:lnTo>
                  <a:lnTo>
                    <a:pt x="43293" y="187089"/>
                  </a:lnTo>
                  <a:lnTo>
                    <a:pt x="80335" y="200710"/>
                  </a:lnTo>
                  <a:lnTo>
                    <a:pt x="102196" y="202412"/>
                  </a:lnTo>
                  <a:lnTo>
                    <a:pt x="121625" y="201100"/>
                  </a:lnTo>
                  <a:lnTo>
                    <a:pt x="140212" y="197165"/>
                  </a:lnTo>
                  <a:lnTo>
                    <a:pt x="151139" y="193128"/>
                  </a:lnTo>
                  <a:lnTo>
                    <a:pt x="107276" y="193128"/>
                  </a:lnTo>
                  <a:lnTo>
                    <a:pt x="89748" y="191361"/>
                  </a:lnTo>
                  <a:lnTo>
                    <a:pt x="47205" y="164846"/>
                  </a:lnTo>
                  <a:lnTo>
                    <a:pt x="25297" y="113223"/>
                  </a:lnTo>
                  <a:lnTo>
                    <a:pt x="23837" y="91935"/>
                  </a:lnTo>
                  <a:lnTo>
                    <a:pt x="25150" y="73583"/>
                  </a:lnTo>
                  <a:lnTo>
                    <a:pt x="44843" y="30810"/>
                  </a:lnTo>
                  <a:lnTo>
                    <a:pt x="85020" y="9830"/>
                  </a:lnTo>
                  <a:lnTo>
                    <a:pt x="102273" y="8432"/>
                  </a:lnTo>
                  <a:lnTo>
                    <a:pt x="146386" y="8432"/>
                  </a:lnTo>
                  <a:lnTo>
                    <a:pt x="144636" y="7629"/>
                  </a:lnTo>
                  <a:lnTo>
                    <a:pt x="131097" y="3390"/>
                  </a:lnTo>
                  <a:lnTo>
                    <a:pt x="116951" y="847"/>
                  </a:lnTo>
                  <a:lnTo>
                    <a:pt x="102196" y="0"/>
                  </a:lnTo>
                  <a:close/>
                </a:path>
                <a:path w="186689" h="202564">
                  <a:moveTo>
                    <a:pt x="185381" y="146075"/>
                  </a:moveTo>
                  <a:lnTo>
                    <a:pt x="182524" y="146265"/>
                  </a:lnTo>
                  <a:lnTo>
                    <a:pt x="180588" y="148894"/>
                  </a:lnTo>
                  <a:lnTo>
                    <a:pt x="178142" y="153898"/>
                  </a:lnTo>
                  <a:lnTo>
                    <a:pt x="173347" y="161762"/>
                  </a:lnTo>
                  <a:lnTo>
                    <a:pt x="139021" y="186694"/>
                  </a:lnTo>
                  <a:lnTo>
                    <a:pt x="107276" y="193128"/>
                  </a:lnTo>
                  <a:lnTo>
                    <a:pt x="151139" y="193128"/>
                  </a:lnTo>
                  <a:lnTo>
                    <a:pt x="181571" y="173723"/>
                  </a:lnTo>
                  <a:lnTo>
                    <a:pt x="182143" y="171132"/>
                  </a:lnTo>
                  <a:lnTo>
                    <a:pt x="185420" y="153631"/>
                  </a:lnTo>
                  <a:lnTo>
                    <a:pt x="185991" y="150469"/>
                  </a:lnTo>
                  <a:lnTo>
                    <a:pt x="186061" y="149680"/>
                  </a:lnTo>
                  <a:lnTo>
                    <a:pt x="186131" y="146989"/>
                  </a:lnTo>
                  <a:lnTo>
                    <a:pt x="185381" y="146075"/>
                  </a:lnTo>
                  <a:close/>
                </a:path>
                <a:path w="186689" h="202564">
                  <a:moveTo>
                    <a:pt x="146386" y="8432"/>
                  </a:moveTo>
                  <a:lnTo>
                    <a:pt x="102273" y="8432"/>
                  </a:lnTo>
                  <a:lnTo>
                    <a:pt x="123946" y="11350"/>
                  </a:lnTo>
                  <a:lnTo>
                    <a:pt x="143246" y="20102"/>
                  </a:lnTo>
                  <a:lnTo>
                    <a:pt x="160169" y="34691"/>
                  </a:lnTo>
                  <a:lnTo>
                    <a:pt x="174713" y="55118"/>
                  </a:lnTo>
                  <a:lnTo>
                    <a:pt x="176999" y="59194"/>
                  </a:lnTo>
                  <a:lnTo>
                    <a:pt x="178714" y="61201"/>
                  </a:lnTo>
                  <a:lnTo>
                    <a:pt x="179857" y="61099"/>
                  </a:lnTo>
                  <a:lnTo>
                    <a:pt x="182003" y="59664"/>
                  </a:lnTo>
                  <a:lnTo>
                    <a:pt x="182422" y="58242"/>
                  </a:lnTo>
                  <a:lnTo>
                    <a:pt x="182003" y="54686"/>
                  </a:lnTo>
                  <a:lnTo>
                    <a:pt x="177164" y="18415"/>
                  </a:lnTo>
                  <a:lnTo>
                    <a:pt x="167995" y="18415"/>
                  </a:lnTo>
                  <a:lnTo>
                    <a:pt x="165569" y="17564"/>
                  </a:lnTo>
                  <a:lnTo>
                    <a:pt x="163283" y="16560"/>
                  </a:lnTo>
                  <a:lnTo>
                    <a:pt x="157568" y="13563"/>
                  </a:lnTo>
                  <a:lnTo>
                    <a:pt x="146386" y="8432"/>
                  </a:lnTo>
                  <a:close/>
                </a:path>
                <a:path w="186689" h="202564">
                  <a:moveTo>
                    <a:pt x="175958" y="14986"/>
                  </a:moveTo>
                  <a:lnTo>
                    <a:pt x="173659" y="14986"/>
                  </a:lnTo>
                  <a:lnTo>
                    <a:pt x="172237" y="15760"/>
                  </a:lnTo>
                  <a:lnTo>
                    <a:pt x="170141" y="17272"/>
                  </a:lnTo>
                  <a:lnTo>
                    <a:pt x="167995" y="18415"/>
                  </a:lnTo>
                  <a:lnTo>
                    <a:pt x="177164" y="18415"/>
                  </a:lnTo>
                  <a:lnTo>
                    <a:pt x="176949" y="16802"/>
                  </a:lnTo>
                  <a:lnTo>
                    <a:pt x="175958" y="14986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4440732" y="3774897"/>
              <a:ext cx="189865" cy="205740"/>
            </a:xfrm>
            <a:custGeom>
              <a:avLst/>
              <a:gdLst/>
              <a:ahLst/>
              <a:cxnLst/>
              <a:rect l="l" t="t" r="r" b="b"/>
              <a:pathLst>
                <a:path w="189864" h="205739">
                  <a:moveTo>
                    <a:pt x="103784" y="0"/>
                  </a:moveTo>
                  <a:lnTo>
                    <a:pt x="62938" y="7485"/>
                  </a:lnTo>
                  <a:lnTo>
                    <a:pt x="29578" y="29933"/>
                  </a:lnTo>
                  <a:lnTo>
                    <a:pt x="7388" y="63682"/>
                  </a:lnTo>
                  <a:lnTo>
                    <a:pt x="0" y="105003"/>
                  </a:lnTo>
                  <a:lnTo>
                    <a:pt x="1775" y="126452"/>
                  </a:lnTo>
                  <a:lnTo>
                    <a:pt x="16080" y="162939"/>
                  </a:lnTo>
                  <a:lnTo>
                    <a:pt x="44039" y="190024"/>
                  </a:lnTo>
                  <a:lnTo>
                    <a:pt x="81665" y="203865"/>
                  </a:lnTo>
                  <a:lnTo>
                    <a:pt x="103784" y="205587"/>
                  </a:lnTo>
                  <a:lnTo>
                    <a:pt x="123430" y="204264"/>
                  </a:lnTo>
                  <a:lnTo>
                    <a:pt x="132178" y="202412"/>
                  </a:lnTo>
                  <a:lnTo>
                    <a:pt x="103784" y="202412"/>
                  </a:lnTo>
                  <a:lnTo>
                    <a:pt x="82179" y="200731"/>
                  </a:lnTo>
                  <a:lnTo>
                    <a:pt x="45721" y="187333"/>
                  </a:lnTo>
                  <a:lnTo>
                    <a:pt x="10091" y="144614"/>
                  </a:lnTo>
                  <a:lnTo>
                    <a:pt x="3175" y="105003"/>
                  </a:lnTo>
                  <a:lnTo>
                    <a:pt x="4969" y="83973"/>
                  </a:lnTo>
                  <a:lnTo>
                    <a:pt x="19287" y="47591"/>
                  </a:lnTo>
                  <a:lnTo>
                    <a:pt x="47077" y="19482"/>
                  </a:lnTo>
                  <a:lnTo>
                    <a:pt x="83018" y="4996"/>
                  </a:lnTo>
                  <a:lnTo>
                    <a:pt x="103784" y="3175"/>
                  </a:lnTo>
                  <a:lnTo>
                    <a:pt x="131599" y="3175"/>
                  </a:lnTo>
                  <a:lnTo>
                    <a:pt x="118725" y="859"/>
                  </a:lnTo>
                  <a:lnTo>
                    <a:pt x="103784" y="0"/>
                  </a:lnTo>
                  <a:close/>
                </a:path>
                <a:path w="189864" h="205739">
                  <a:moveTo>
                    <a:pt x="189267" y="150342"/>
                  </a:moveTo>
                  <a:lnTo>
                    <a:pt x="186143" y="150342"/>
                  </a:lnTo>
                  <a:lnTo>
                    <a:pt x="187718" y="150482"/>
                  </a:lnTo>
                  <a:lnTo>
                    <a:pt x="186130" y="150482"/>
                  </a:lnTo>
                  <a:lnTo>
                    <a:pt x="186004" y="151853"/>
                  </a:lnTo>
                  <a:lnTo>
                    <a:pt x="182168" y="172415"/>
                  </a:lnTo>
                  <a:lnTo>
                    <a:pt x="181584" y="175069"/>
                  </a:lnTo>
                  <a:lnTo>
                    <a:pt x="181368" y="176758"/>
                  </a:lnTo>
                  <a:lnTo>
                    <a:pt x="141357" y="197232"/>
                  </a:lnTo>
                  <a:lnTo>
                    <a:pt x="103784" y="202412"/>
                  </a:lnTo>
                  <a:lnTo>
                    <a:pt x="132178" y="202412"/>
                  </a:lnTo>
                  <a:lnTo>
                    <a:pt x="177304" y="184365"/>
                  </a:lnTo>
                  <a:lnTo>
                    <a:pt x="184704" y="175652"/>
                  </a:lnTo>
                  <a:lnTo>
                    <a:pt x="183159" y="175310"/>
                  </a:lnTo>
                  <a:lnTo>
                    <a:pt x="184783" y="175310"/>
                  </a:lnTo>
                  <a:lnTo>
                    <a:pt x="185280" y="173024"/>
                  </a:lnTo>
                  <a:lnTo>
                    <a:pt x="188700" y="154787"/>
                  </a:lnTo>
                  <a:lnTo>
                    <a:pt x="189153" y="152273"/>
                  </a:lnTo>
                  <a:lnTo>
                    <a:pt x="189192" y="151853"/>
                  </a:lnTo>
                  <a:lnTo>
                    <a:pt x="189267" y="150342"/>
                  </a:lnTo>
                  <a:close/>
                </a:path>
                <a:path w="189864" h="205739">
                  <a:moveTo>
                    <a:pt x="103860" y="8432"/>
                  </a:moveTo>
                  <a:lnTo>
                    <a:pt x="57002" y="21282"/>
                  </a:lnTo>
                  <a:lnTo>
                    <a:pt x="29173" y="58342"/>
                  </a:lnTo>
                  <a:lnTo>
                    <a:pt x="23837" y="93522"/>
                  </a:lnTo>
                  <a:lnTo>
                    <a:pt x="25315" y="115035"/>
                  </a:lnTo>
                  <a:lnTo>
                    <a:pt x="37168" y="152022"/>
                  </a:lnTo>
                  <a:lnTo>
                    <a:pt x="74807" y="189082"/>
                  </a:lnTo>
                  <a:lnTo>
                    <a:pt x="108864" y="196303"/>
                  </a:lnTo>
                  <a:lnTo>
                    <a:pt x="119745" y="195573"/>
                  </a:lnTo>
                  <a:lnTo>
                    <a:pt x="130530" y="193386"/>
                  </a:lnTo>
                  <a:lnTo>
                    <a:pt x="131285" y="193128"/>
                  </a:lnTo>
                  <a:lnTo>
                    <a:pt x="108864" y="193128"/>
                  </a:lnTo>
                  <a:lnTo>
                    <a:pt x="91669" y="191394"/>
                  </a:lnTo>
                  <a:lnTo>
                    <a:pt x="50012" y="165430"/>
                  </a:lnTo>
                  <a:lnTo>
                    <a:pt x="28459" y="114586"/>
                  </a:lnTo>
                  <a:lnTo>
                    <a:pt x="27012" y="93522"/>
                  </a:lnTo>
                  <a:lnTo>
                    <a:pt x="28309" y="75405"/>
                  </a:lnTo>
                  <a:lnTo>
                    <a:pt x="47586" y="33477"/>
                  </a:lnTo>
                  <a:lnTo>
                    <a:pt x="86877" y="12981"/>
                  </a:lnTo>
                  <a:lnTo>
                    <a:pt x="103860" y="11607"/>
                  </a:lnTo>
                  <a:lnTo>
                    <a:pt x="126409" y="11607"/>
                  </a:lnTo>
                  <a:lnTo>
                    <a:pt x="125975" y="11410"/>
                  </a:lnTo>
                  <a:lnTo>
                    <a:pt x="103860" y="8432"/>
                  </a:lnTo>
                  <a:close/>
                </a:path>
                <a:path w="189864" h="205739">
                  <a:moveTo>
                    <a:pt x="185648" y="146164"/>
                  </a:moveTo>
                  <a:lnTo>
                    <a:pt x="178308" y="154787"/>
                  </a:lnTo>
                  <a:lnTo>
                    <a:pt x="173656" y="162402"/>
                  </a:lnTo>
                  <a:lnTo>
                    <a:pt x="140002" y="186812"/>
                  </a:lnTo>
                  <a:lnTo>
                    <a:pt x="108864" y="193128"/>
                  </a:lnTo>
                  <a:lnTo>
                    <a:pt x="131285" y="193128"/>
                  </a:lnTo>
                  <a:lnTo>
                    <a:pt x="169651" y="171735"/>
                  </a:lnTo>
                  <a:lnTo>
                    <a:pt x="182359" y="153708"/>
                  </a:lnTo>
                  <a:lnTo>
                    <a:pt x="183435" y="151853"/>
                  </a:lnTo>
                  <a:lnTo>
                    <a:pt x="184369" y="150622"/>
                  </a:lnTo>
                  <a:lnTo>
                    <a:pt x="185343" y="149529"/>
                  </a:lnTo>
                  <a:lnTo>
                    <a:pt x="185539" y="149390"/>
                  </a:lnTo>
                  <a:lnTo>
                    <a:pt x="185534" y="149009"/>
                  </a:lnTo>
                  <a:lnTo>
                    <a:pt x="188894" y="149009"/>
                  </a:lnTo>
                  <a:lnTo>
                    <a:pt x="188468" y="147485"/>
                  </a:lnTo>
                  <a:lnTo>
                    <a:pt x="185648" y="146164"/>
                  </a:lnTo>
                  <a:close/>
                </a:path>
                <a:path w="189864" h="205739">
                  <a:moveTo>
                    <a:pt x="184783" y="175310"/>
                  </a:moveTo>
                  <a:lnTo>
                    <a:pt x="183159" y="175310"/>
                  </a:lnTo>
                  <a:lnTo>
                    <a:pt x="184721" y="175552"/>
                  </a:lnTo>
                  <a:lnTo>
                    <a:pt x="184783" y="175310"/>
                  </a:lnTo>
                  <a:close/>
                </a:path>
                <a:path w="189864" h="205739">
                  <a:moveTo>
                    <a:pt x="183159" y="175310"/>
                  </a:moveTo>
                  <a:lnTo>
                    <a:pt x="184704" y="175652"/>
                  </a:lnTo>
                  <a:lnTo>
                    <a:pt x="183159" y="175310"/>
                  </a:lnTo>
                  <a:close/>
                </a:path>
                <a:path w="189864" h="205739">
                  <a:moveTo>
                    <a:pt x="186143" y="150342"/>
                  </a:moveTo>
                  <a:lnTo>
                    <a:pt x="186131" y="150482"/>
                  </a:lnTo>
                  <a:lnTo>
                    <a:pt x="187718" y="150482"/>
                  </a:lnTo>
                  <a:lnTo>
                    <a:pt x="186143" y="150342"/>
                  </a:lnTo>
                  <a:close/>
                </a:path>
                <a:path w="189864" h="205739">
                  <a:moveTo>
                    <a:pt x="188894" y="149009"/>
                  </a:moveTo>
                  <a:lnTo>
                    <a:pt x="185534" y="149009"/>
                  </a:lnTo>
                  <a:lnTo>
                    <a:pt x="185648" y="149339"/>
                  </a:lnTo>
                  <a:lnTo>
                    <a:pt x="185940" y="149390"/>
                  </a:lnTo>
                  <a:lnTo>
                    <a:pt x="186131" y="150481"/>
                  </a:lnTo>
                  <a:lnTo>
                    <a:pt x="186143" y="150342"/>
                  </a:lnTo>
                  <a:lnTo>
                    <a:pt x="189267" y="150342"/>
                  </a:lnTo>
                  <a:lnTo>
                    <a:pt x="188894" y="149009"/>
                  </a:lnTo>
                  <a:close/>
                </a:path>
                <a:path w="189864" h="205739">
                  <a:moveTo>
                    <a:pt x="126409" y="11607"/>
                  </a:moveTo>
                  <a:lnTo>
                    <a:pt x="103860" y="11607"/>
                  </a:lnTo>
                  <a:lnTo>
                    <a:pt x="125096" y="14464"/>
                  </a:lnTo>
                  <a:lnTo>
                    <a:pt x="143979" y="23020"/>
                  </a:lnTo>
                  <a:lnTo>
                    <a:pt x="160567" y="37341"/>
                  </a:lnTo>
                  <a:lnTo>
                    <a:pt x="174917" y="57492"/>
                  </a:lnTo>
                  <a:lnTo>
                    <a:pt x="176167" y="59690"/>
                  </a:lnTo>
                  <a:lnTo>
                    <a:pt x="177097" y="61112"/>
                  </a:lnTo>
                  <a:lnTo>
                    <a:pt x="178063" y="62255"/>
                  </a:lnTo>
                  <a:lnTo>
                    <a:pt x="179832" y="64185"/>
                  </a:lnTo>
                  <a:lnTo>
                    <a:pt x="181965" y="64249"/>
                  </a:lnTo>
                  <a:lnTo>
                    <a:pt x="184303" y="62687"/>
                  </a:lnTo>
                  <a:lnTo>
                    <a:pt x="181444" y="62687"/>
                  </a:lnTo>
                  <a:lnTo>
                    <a:pt x="180555" y="61366"/>
                  </a:lnTo>
                  <a:lnTo>
                    <a:pt x="181101" y="61002"/>
                  </a:lnTo>
                  <a:lnTo>
                    <a:pt x="179501" y="59321"/>
                  </a:lnTo>
                  <a:lnTo>
                    <a:pt x="177685" y="55930"/>
                  </a:lnTo>
                  <a:lnTo>
                    <a:pt x="162942" y="35221"/>
                  </a:lnTo>
                  <a:lnTo>
                    <a:pt x="145688" y="20361"/>
                  </a:lnTo>
                  <a:lnTo>
                    <a:pt x="126409" y="11607"/>
                  </a:lnTo>
                  <a:close/>
                </a:path>
                <a:path w="189864" h="205739">
                  <a:moveTo>
                    <a:pt x="181101" y="61002"/>
                  </a:moveTo>
                  <a:lnTo>
                    <a:pt x="180555" y="61366"/>
                  </a:lnTo>
                  <a:lnTo>
                    <a:pt x="181444" y="62687"/>
                  </a:lnTo>
                  <a:lnTo>
                    <a:pt x="181356" y="61429"/>
                  </a:lnTo>
                  <a:lnTo>
                    <a:pt x="181254" y="61163"/>
                  </a:lnTo>
                  <a:lnTo>
                    <a:pt x="181101" y="61002"/>
                  </a:lnTo>
                  <a:close/>
                </a:path>
                <a:path w="189864" h="205739">
                  <a:moveTo>
                    <a:pt x="185290" y="61099"/>
                  </a:moveTo>
                  <a:lnTo>
                    <a:pt x="181356" y="61099"/>
                  </a:lnTo>
                  <a:lnTo>
                    <a:pt x="181444" y="62687"/>
                  </a:lnTo>
                  <a:lnTo>
                    <a:pt x="184303" y="62687"/>
                  </a:lnTo>
                  <a:lnTo>
                    <a:pt x="184950" y="62255"/>
                  </a:lnTo>
                  <a:lnTo>
                    <a:pt x="185290" y="61099"/>
                  </a:lnTo>
                  <a:close/>
                </a:path>
                <a:path w="189864" h="205739">
                  <a:moveTo>
                    <a:pt x="181372" y="61389"/>
                  </a:moveTo>
                  <a:close/>
                </a:path>
                <a:path w="189864" h="205739">
                  <a:moveTo>
                    <a:pt x="180594" y="21793"/>
                  </a:moveTo>
                  <a:lnTo>
                    <a:pt x="177444" y="22212"/>
                  </a:lnTo>
                  <a:lnTo>
                    <a:pt x="182016" y="56476"/>
                  </a:lnTo>
                  <a:lnTo>
                    <a:pt x="182237" y="58342"/>
                  </a:lnTo>
                  <a:lnTo>
                    <a:pt x="182314" y="59969"/>
                  </a:lnTo>
                  <a:lnTo>
                    <a:pt x="182232" y="60248"/>
                  </a:lnTo>
                  <a:lnTo>
                    <a:pt x="181101" y="61002"/>
                  </a:lnTo>
                  <a:lnTo>
                    <a:pt x="181254" y="61163"/>
                  </a:lnTo>
                  <a:lnTo>
                    <a:pt x="185290" y="61099"/>
                  </a:lnTo>
                  <a:lnTo>
                    <a:pt x="185540" y="60248"/>
                  </a:lnTo>
                  <a:lnTo>
                    <a:pt x="185431" y="58342"/>
                  </a:lnTo>
                  <a:lnTo>
                    <a:pt x="185145" y="55930"/>
                  </a:lnTo>
                  <a:lnTo>
                    <a:pt x="180594" y="21793"/>
                  </a:lnTo>
                  <a:close/>
                </a:path>
                <a:path w="189864" h="205739">
                  <a:moveTo>
                    <a:pt x="181356" y="61140"/>
                  </a:moveTo>
                  <a:close/>
                </a:path>
                <a:path w="189864" h="205739">
                  <a:moveTo>
                    <a:pt x="181356" y="61099"/>
                  </a:moveTo>
                  <a:lnTo>
                    <a:pt x="181483" y="61112"/>
                  </a:lnTo>
                  <a:lnTo>
                    <a:pt x="181356" y="61099"/>
                  </a:lnTo>
                  <a:close/>
                </a:path>
                <a:path w="189864" h="205739">
                  <a:moveTo>
                    <a:pt x="179840" y="18161"/>
                  </a:moveTo>
                  <a:lnTo>
                    <a:pt x="176022" y="18161"/>
                  </a:lnTo>
                  <a:lnTo>
                    <a:pt x="176517" y="18694"/>
                  </a:lnTo>
                  <a:lnTo>
                    <a:pt x="176860" y="19304"/>
                  </a:lnTo>
                  <a:lnTo>
                    <a:pt x="177228" y="20510"/>
                  </a:lnTo>
                  <a:lnTo>
                    <a:pt x="177444" y="22212"/>
                  </a:lnTo>
                  <a:lnTo>
                    <a:pt x="180594" y="21793"/>
                  </a:lnTo>
                  <a:lnTo>
                    <a:pt x="180327" y="19875"/>
                  </a:lnTo>
                  <a:lnTo>
                    <a:pt x="179959" y="18376"/>
                  </a:lnTo>
                  <a:lnTo>
                    <a:pt x="179840" y="18161"/>
                  </a:lnTo>
                  <a:close/>
                </a:path>
                <a:path w="189864" h="205739">
                  <a:moveTo>
                    <a:pt x="131599" y="3175"/>
                  </a:moveTo>
                  <a:lnTo>
                    <a:pt x="103784" y="3175"/>
                  </a:lnTo>
                  <a:lnTo>
                    <a:pt x="118352" y="4011"/>
                  </a:lnTo>
                  <a:lnTo>
                    <a:pt x="132305" y="6519"/>
                  </a:lnTo>
                  <a:lnTo>
                    <a:pt x="145653" y="10702"/>
                  </a:lnTo>
                  <a:lnTo>
                    <a:pt x="158407" y="16560"/>
                  </a:lnTo>
                  <a:lnTo>
                    <a:pt x="164172" y="19570"/>
                  </a:lnTo>
                  <a:lnTo>
                    <a:pt x="166585" y="20637"/>
                  </a:lnTo>
                  <a:lnTo>
                    <a:pt x="169710" y="21729"/>
                  </a:lnTo>
                  <a:lnTo>
                    <a:pt x="172656" y="20142"/>
                  </a:lnTo>
                  <a:lnTo>
                    <a:pt x="174647" y="18859"/>
                  </a:lnTo>
                  <a:lnTo>
                    <a:pt x="171729" y="18859"/>
                  </a:lnTo>
                  <a:lnTo>
                    <a:pt x="171301" y="18275"/>
                  </a:lnTo>
                  <a:lnTo>
                    <a:pt x="169443" y="18275"/>
                  </a:lnTo>
                  <a:lnTo>
                    <a:pt x="167741" y="17678"/>
                  </a:lnTo>
                  <a:lnTo>
                    <a:pt x="165557" y="16713"/>
                  </a:lnTo>
                  <a:lnTo>
                    <a:pt x="159905" y="13754"/>
                  </a:lnTo>
                  <a:lnTo>
                    <a:pt x="146793" y="7736"/>
                  </a:lnTo>
                  <a:lnTo>
                    <a:pt x="133064" y="3438"/>
                  </a:lnTo>
                  <a:lnTo>
                    <a:pt x="131599" y="3175"/>
                  </a:lnTo>
                  <a:close/>
                </a:path>
                <a:path w="189864" h="205739">
                  <a:moveTo>
                    <a:pt x="170980" y="17462"/>
                  </a:moveTo>
                  <a:lnTo>
                    <a:pt x="170864" y="17678"/>
                  </a:lnTo>
                  <a:lnTo>
                    <a:pt x="171729" y="18859"/>
                  </a:lnTo>
                  <a:lnTo>
                    <a:pt x="170980" y="17462"/>
                  </a:lnTo>
                  <a:close/>
                </a:path>
                <a:path w="189864" h="205739">
                  <a:moveTo>
                    <a:pt x="179458" y="17462"/>
                  </a:moveTo>
                  <a:lnTo>
                    <a:pt x="170980" y="17462"/>
                  </a:lnTo>
                  <a:lnTo>
                    <a:pt x="171729" y="18859"/>
                  </a:lnTo>
                  <a:lnTo>
                    <a:pt x="174647" y="18859"/>
                  </a:lnTo>
                  <a:lnTo>
                    <a:pt x="175120" y="18554"/>
                  </a:lnTo>
                  <a:lnTo>
                    <a:pt x="175844" y="18211"/>
                  </a:lnTo>
                  <a:lnTo>
                    <a:pt x="176022" y="18161"/>
                  </a:lnTo>
                  <a:lnTo>
                    <a:pt x="179840" y="18161"/>
                  </a:lnTo>
                  <a:lnTo>
                    <a:pt x="179458" y="17462"/>
                  </a:lnTo>
                  <a:close/>
                </a:path>
                <a:path w="189864" h="205739">
                  <a:moveTo>
                    <a:pt x="170874" y="17518"/>
                  </a:moveTo>
                  <a:lnTo>
                    <a:pt x="169443" y="18275"/>
                  </a:lnTo>
                  <a:lnTo>
                    <a:pt x="171301" y="18275"/>
                  </a:lnTo>
                  <a:lnTo>
                    <a:pt x="170864" y="17678"/>
                  </a:lnTo>
                  <a:lnTo>
                    <a:pt x="170874" y="17518"/>
                  </a:lnTo>
                  <a:close/>
                </a:path>
                <a:path w="189864" h="205739">
                  <a:moveTo>
                    <a:pt x="177482" y="14960"/>
                  </a:moveTo>
                  <a:lnTo>
                    <a:pt x="174320" y="15100"/>
                  </a:lnTo>
                  <a:lnTo>
                    <a:pt x="173037" y="16027"/>
                  </a:lnTo>
                  <a:lnTo>
                    <a:pt x="170874" y="17518"/>
                  </a:lnTo>
                  <a:lnTo>
                    <a:pt x="179458" y="17462"/>
                  </a:lnTo>
                  <a:lnTo>
                    <a:pt x="178689" y="15989"/>
                  </a:lnTo>
                  <a:lnTo>
                    <a:pt x="177482" y="1496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object 7"/>
            <p:cNvSpPr/>
            <p:nvPr/>
          </p:nvSpPr>
          <p:spPr>
            <a:xfrm>
              <a:off x="4708992" y="3771481"/>
              <a:ext cx="210123" cy="20701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8"/>
            <p:cNvSpPr/>
            <p:nvPr/>
          </p:nvSpPr>
          <p:spPr>
            <a:xfrm>
              <a:off x="5001856" y="3777627"/>
              <a:ext cx="194310" cy="200660"/>
            </a:xfrm>
            <a:custGeom>
              <a:avLst/>
              <a:gdLst/>
              <a:ahLst/>
              <a:cxnLst/>
              <a:rect l="l" t="t" r="r" b="b"/>
              <a:pathLst>
                <a:path w="194310" h="200660">
                  <a:moveTo>
                    <a:pt x="3708" y="1993"/>
                  </a:moveTo>
                  <a:lnTo>
                    <a:pt x="1244" y="1993"/>
                  </a:lnTo>
                  <a:lnTo>
                    <a:pt x="0" y="2920"/>
                  </a:lnTo>
                  <a:lnTo>
                    <a:pt x="0" y="6451"/>
                  </a:lnTo>
                  <a:lnTo>
                    <a:pt x="1562" y="7429"/>
                  </a:lnTo>
                  <a:lnTo>
                    <a:pt x="4699" y="7708"/>
                  </a:lnTo>
                  <a:lnTo>
                    <a:pt x="12230" y="8470"/>
                  </a:lnTo>
                  <a:lnTo>
                    <a:pt x="17602" y="11099"/>
                  </a:lnTo>
                  <a:lnTo>
                    <a:pt x="24079" y="20053"/>
                  </a:lnTo>
                  <a:lnTo>
                    <a:pt x="25692" y="27101"/>
                  </a:lnTo>
                  <a:lnTo>
                    <a:pt x="25682" y="176051"/>
                  </a:lnTo>
                  <a:lnTo>
                    <a:pt x="24739" y="182981"/>
                  </a:lnTo>
                  <a:lnTo>
                    <a:pt x="20942" y="189852"/>
                  </a:lnTo>
                  <a:lnTo>
                    <a:pt x="16738" y="192227"/>
                  </a:lnTo>
                  <a:lnTo>
                    <a:pt x="7607" y="194119"/>
                  </a:lnTo>
                  <a:lnTo>
                    <a:pt x="6273" y="195198"/>
                  </a:lnTo>
                  <a:lnTo>
                    <a:pt x="6332" y="199135"/>
                  </a:lnTo>
                  <a:lnTo>
                    <a:pt x="7937" y="200177"/>
                  </a:lnTo>
                  <a:lnTo>
                    <a:pt x="11264" y="199974"/>
                  </a:lnTo>
                  <a:lnTo>
                    <a:pt x="13271" y="199885"/>
                  </a:lnTo>
                  <a:lnTo>
                    <a:pt x="15989" y="199605"/>
                  </a:lnTo>
                  <a:lnTo>
                    <a:pt x="19405" y="199135"/>
                  </a:lnTo>
                  <a:lnTo>
                    <a:pt x="25301" y="198445"/>
                  </a:lnTo>
                  <a:lnTo>
                    <a:pt x="31692" y="197953"/>
                  </a:lnTo>
                  <a:lnTo>
                    <a:pt x="38579" y="197659"/>
                  </a:lnTo>
                  <a:lnTo>
                    <a:pt x="111836" y="197641"/>
                  </a:lnTo>
                  <a:lnTo>
                    <a:pt x="122262" y="195451"/>
                  </a:lnTo>
                  <a:lnTo>
                    <a:pt x="133316" y="191414"/>
                  </a:lnTo>
                  <a:lnTo>
                    <a:pt x="90030" y="191414"/>
                  </a:lnTo>
                  <a:lnTo>
                    <a:pt x="83388" y="190703"/>
                  </a:lnTo>
                  <a:lnTo>
                    <a:pt x="67703" y="187858"/>
                  </a:lnTo>
                  <a:lnTo>
                    <a:pt x="61264" y="186194"/>
                  </a:lnTo>
                  <a:lnTo>
                    <a:pt x="50431" y="182105"/>
                  </a:lnTo>
                  <a:lnTo>
                    <a:pt x="47523" y="178117"/>
                  </a:lnTo>
                  <a:lnTo>
                    <a:pt x="47523" y="19494"/>
                  </a:lnTo>
                  <a:lnTo>
                    <a:pt x="79895" y="8851"/>
                  </a:lnTo>
                  <a:lnTo>
                    <a:pt x="133999" y="8851"/>
                  </a:lnTo>
                  <a:lnTo>
                    <a:pt x="130714" y="7351"/>
                  </a:lnTo>
                  <a:lnTo>
                    <a:pt x="110732" y="2717"/>
                  </a:lnTo>
                  <a:lnTo>
                    <a:pt x="19456" y="2717"/>
                  </a:lnTo>
                  <a:lnTo>
                    <a:pt x="14986" y="2565"/>
                  </a:lnTo>
                  <a:lnTo>
                    <a:pt x="3708" y="1993"/>
                  </a:lnTo>
                  <a:close/>
                </a:path>
                <a:path w="194310" h="200660">
                  <a:moveTo>
                    <a:pt x="111836" y="197641"/>
                  </a:moveTo>
                  <a:lnTo>
                    <a:pt x="53340" y="197641"/>
                  </a:lnTo>
                  <a:lnTo>
                    <a:pt x="61344" y="197881"/>
                  </a:lnTo>
                  <a:lnTo>
                    <a:pt x="69971" y="198279"/>
                  </a:lnTo>
                  <a:lnTo>
                    <a:pt x="79222" y="198831"/>
                  </a:lnTo>
                  <a:lnTo>
                    <a:pt x="85496" y="199313"/>
                  </a:lnTo>
                  <a:lnTo>
                    <a:pt x="89877" y="199555"/>
                  </a:lnTo>
                  <a:lnTo>
                    <a:pt x="92354" y="199555"/>
                  </a:lnTo>
                  <a:lnTo>
                    <a:pt x="107613" y="198528"/>
                  </a:lnTo>
                  <a:lnTo>
                    <a:pt x="111836" y="197641"/>
                  </a:lnTo>
                  <a:close/>
                </a:path>
                <a:path w="194310" h="200660">
                  <a:moveTo>
                    <a:pt x="133999" y="8851"/>
                  </a:moveTo>
                  <a:lnTo>
                    <a:pt x="79895" y="8851"/>
                  </a:lnTo>
                  <a:lnTo>
                    <a:pt x="95128" y="9840"/>
                  </a:lnTo>
                  <a:lnTo>
                    <a:pt x="109166" y="12806"/>
                  </a:lnTo>
                  <a:lnTo>
                    <a:pt x="149817" y="39922"/>
                  </a:lnTo>
                  <a:lnTo>
                    <a:pt x="169846" y="83599"/>
                  </a:lnTo>
                  <a:lnTo>
                    <a:pt x="172427" y="109334"/>
                  </a:lnTo>
                  <a:lnTo>
                    <a:pt x="170360" y="132187"/>
                  </a:lnTo>
                  <a:lnTo>
                    <a:pt x="153825" y="167105"/>
                  </a:lnTo>
                  <a:lnTo>
                    <a:pt x="118608" y="188355"/>
                  </a:lnTo>
                  <a:lnTo>
                    <a:pt x="95440" y="191414"/>
                  </a:lnTo>
                  <a:lnTo>
                    <a:pt x="133316" y="191414"/>
                  </a:lnTo>
                  <a:lnTo>
                    <a:pt x="168292" y="167759"/>
                  </a:lnTo>
                  <a:lnTo>
                    <a:pt x="191054" y="123934"/>
                  </a:lnTo>
                  <a:lnTo>
                    <a:pt x="193979" y="98069"/>
                  </a:lnTo>
                  <a:lnTo>
                    <a:pt x="192312" y="78090"/>
                  </a:lnTo>
                  <a:lnTo>
                    <a:pt x="187310" y="59986"/>
                  </a:lnTo>
                  <a:lnTo>
                    <a:pt x="178972" y="43757"/>
                  </a:lnTo>
                  <a:lnTo>
                    <a:pt x="167297" y="29400"/>
                  </a:lnTo>
                  <a:lnTo>
                    <a:pt x="150832" y="16539"/>
                  </a:lnTo>
                  <a:lnTo>
                    <a:pt x="133999" y="8851"/>
                  </a:lnTo>
                  <a:close/>
                </a:path>
                <a:path w="194310" h="200660">
                  <a:moveTo>
                    <a:pt x="79502" y="0"/>
                  </a:moveTo>
                  <a:lnTo>
                    <a:pt x="72656" y="0"/>
                  </a:lnTo>
                  <a:lnTo>
                    <a:pt x="66370" y="241"/>
                  </a:lnTo>
                  <a:lnTo>
                    <a:pt x="60655" y="711"/>
                  </a:lnTo>
                  <a:lnTo>
                    <a:pt x="42062" y="2463"/>
                  </a:lnTo>
                  <a:lnTo>
                    <a:pt x="34594" y="2717"/>
                  </a:lnTo>
                  <a:lnTo>
                    <a:pt x="110732" y="2717"/>
                  </a:lnTo>
                  <a:lnTo>
                    <a:pt x="106939" y="1838"/>
                  </a:lnTo>
                  <a:lnTo>
                    <a:pt x="79502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9"/>
            <p:cNvSpPr/>
            <p:nvPr/>
          </p:nvSpPr>
          <p:spPr>
            <a:xfrm>
              <a:off x="5000231" y="3776040"/>
              <a:ext cx="197485" cy="203200"/>
            </a:xfrm>
            <a:custGeom>
              <a:avLst/>
              <a:gdLst/>
              <a:ahLst/>
              <a:cxnLst/>
              <a:rect l="l" t="t" r="r" b="b"/>
              <a:pathLst>
                <a:path w="197485" h="203200">
                  <a:moveTo>
                    <a:pt x="15984" y="9296"/>
                  </a:moveTo>
                  <a:lnTo>
                    <a:pt x="6324" y="9296"/>
                  </a:lnTo>
                  <a:lnTo>
                    <a:pt x="6184" y="10871"/>
                  </a:lnTo>
                  <a:lnTo>
                    <a:pt x="25718" y="177685"/>
                  </a:lnTo>
                  <a:lnTo>
                    <a:pt x="24701" y="184391"/>
                  </a:lnTo>
                  <a:lnTo>
                    <a:pt x="22892" y="187570"/>
                  </a:lnTo>
                  <a:lnTo>
                    <a:pt x="21539" y="190042"/>
                  </a:lnTo>
                  <a:lnTo>
                    <a:pt x="17843" y="192303"/>
                  </a:lnTo>
                  <a:lnTo>
                    <a:pt x="10096" y="193903"/>
                  </a:lnTo>
                  <a:lnTo>
                    <a:pt x="8877" y="194360"/>
                  </a:lnTo>
                  <a:lnTo>
                    <a:pt x="7912" y="195135"/>
                  </a:lnTo>
                  <a:lnTo>
                    <a:pt x="6934" y="195884"/>
                  </a:lnTo>
                  <a:lnTo>
                    <a:pt x="6390" y="196938"/>
                  </a:lnTo>
                  <a:lnTo>
                    <a:pt x="6387" y="200012"/>
                  </a:lnTo>
                  <a:lnTo>
                    <a:pt x="6858" y="201193"/>
                  </a:lnTo>
                  <a:lnTo>
                    <a:pt x="9131" y="202895"/>
                  </a:lnTo>
                  <a:lnTo>
                    <a:pt x="10541" y="203174"/>
                  </a:lnTo>
                  <a:lnTo>
                    <a:pt x="12979" y="203149"/>
                  </a:lnTo>
                  <a:lnTo>
                    <a:pt x="12890" y="201561"/>
                  </a:lnTo>
                  <a:lnTo>
                    <a:pt x="27703" y="201561"/>
                  </a:lnTo>
                  <a:lnTo>
                    <a:pt x="33408" y="201125"/>
                  </a:lnTo>
                  <a:lnTo>
                    <a:pt x="40246" y="200833"/>
                  </a:lnTo>
                  <a:lnTo>
                    <a:pt x="113597" y="200816"/>
                  </a:lnTo>
                  <a:lnTo>
                    <a:pt x="117425" y="200012"/>
                  </a:lnTo>
                  <a:lnTo>
                    <a:pt x="10922" y="200012"/>
                  </a:lnTo>
                  <a:lnTo>
                    <a:pt x="10210" y="199745"/>
                  </a:lnTo>
                  <a:lnTo>
                    <a:pt x="9931" y="199516"/>
                  </a:lnTo>
                  <a:lnTo>
                    <a:pt x="9557" y="198545"/>
                  </a:lnTo>
                  <a:lnTo>
                    <a:pt x="9528" y="198284"/>
                  </a:lnTo>
                  <a:lnTo>
                    <a:pt x="9893" y="197611"/>
                  </a:lnTo>
                  <a:lnTo>
                    <a:pt x="10261" y="197307"/>
                  </a:lnTo>
                  <a:lnTo>
                    <a:pt x="11036" y="196938"/>
                  </a:lnTo>
                  <a:lnTo>
                    <a:pt x="18884" y="195325"/>
                  </a:lnTo>
                  <a:lnTo>
                    <a:pt x="23583" y="192824"/>
                  </a:lnTo>
                  <a:lnTo>
                    <a:pt x="25857" y="188772"/>
                  </a:lnTo>
                  <a:lnTo>
                    <a:pt x="28016" y="184759"/>
                  </a:lnTo>
                  <a:lnTo>
                    <a:pt x="28879" y="177685"/>
                  </a:lnTo>
                  <a:lnTo>
                    <a:pt x="28892" y="28524"/>
                  </a:lnTo>
                  <a:lnTo>
                    <a:pt x="27305" y="21170"/>
                  </a:lnTo>
                  <a:lnTo>
                    <a:pt x="20180" y="11290"/>
                  </a:lnTo>
                  <a:lnTo>
                    <a:pt x="15984" y="9296"/>
                  </a:lnTo>
                  <a:close/>
                </a:path>
                <a:path w="197485" h="203200">
                  <a:moveTo>
                    <a:pt x="12979" y="203148"/>
                  </a:moveTo>
                  <a:close/>
                </a:path>
                <a:path w="197485" h="203200">
                  <a:moveTo>
                    <a:pt x="27703" y="201561"/>
                  </a:moveTo>
                  <a:lnTo>
                    <a:pt x="12890" y="201561"/>
                  </a:lnTo>
                  <a:lnTo>
                    <a:pt x="12979" y="203148"/>
                  </a:lnTo>
                  <a:lnTo>
                    <a:pt x="15049" y="203060"/>
                  </a:lnTo>
                  <a:lnTo>
                    <a:pt x="17792" y="202768"/>
                  </a:lnTo>
                  <a:lnTo>
                    <a:pt x="21259" y="202285"/>
                  </a:lnTo>
                  <a:lnTo>
                    <a:pt x="27078" y="201609"/>
                  </a:lnTo>
                  <a:lnTo>
                    <a:pt x="27703" y="201561"/>
                  </a:lnTo>
                  <a:close/>
                </a:path>
                <a:path w="197485" h="203200">
                  <a:moveTo>
                    <a:pt x="113597" y="200816"/>
                  </a:moveTo>
                  <a:lnTo>
                    <a:pt x="54930" y="200816"/>
                  </a:lnTo>
                  <a:lnTo>
                    <a:pt x="62903" y="201056"/>
                  </a:lnTo>
                  <a:lnTo>
                    <a:pt x="71504" y="201454"/>
                  </a:lnTo>
                  <a:lnTo>
                    <a:pt x="80733" y="202006"/>
                  </a:lnTo>
                  <a:lnTo>
                    <a:pt x="87020" y="202488"/>
                  </a:lnTo>
                  <a:lnTo>
                    <a:pt x="91414" y="202730"/>
                  </a:lnTo>
                  <a:lnTo>
                    <a:pt x="93980" y="202730"/>
                  </a:lnTo>
                  <a:lnTo>
                    <a:pt x="109453" y="201687"/>
                  </a:lnTo>
                  <a:lnTo>
                    <a:pt x="113597" y="200816"/>
                  </a:lnTo>
                  <a:close/>
                </a:path>
                <a:path w="197485" h="203200">
                  <a:moveTo>
                    <a:pt x="55000" y="197641"/>
                  </a:moveTo>
                  <a:lnTo>
                    <a:pt x="17424" y="199618"/>
                  </a:lnTo>
                  <a:lnTo>
                    <a:pt x="14744" y="199897"/>
                  </a:lnTo>
                  <a:lnTo>
                    <a:pt x="10922" y="200012"/>
                  </a:lnTo>
                  <a:lnTo>
                    <a:pt x="117425" y="200012"/>
                  </a:lnTo>
                  <a:lnTo>
                    <a:pt x="119601" y="199555"/>
                  </a:lnTo>
                  <a:lnTo>
                    <a:pt x="91592" y="199555"/>
                  </a:lnTo>
                  <a:lnTo>
                    <a:pt x="87223" y="199326"/>
                  </a:lnTo>
                  <a:lnTo>
                    <a:pt x="80962" y="198843"/>
                  </a:lnTo>
                  <a:lnTo>
                    <a:pt x="71684" y="198284"/>
                  </a:lnTo>
                  <a:lnTo>
                    <a:pt x="63031" y="197883"/>
                  </a:lnTo>
                  <a:lnTo>
                    <a:pt x="55000" y="197641"/>
                  </a:lnTo>
                  <a:close/>
                </a:path>
                <a:path w="197485" h="203200">
                  <a:moveTo>
                    <a:pt x="114471" y="3174"/>
                  </a:moveTo>
                  <a:lnTo>
                    <a:pt x="81127" y="3174"/>
                  </a:lnTo>
                  <a:lnTo>
                    <a:pt x="108338" y="4995"/>
                  </a:lnTo>
                  <a:lnTo>
                    <a:pt x="131832" y="10439"/>
                  </a:lnTo>
                  <a:lnTo>
                    <a:pt x="167802" y="32118"/>
                  </a:lnTo>
                  <a:lnTo>
                    <a:pt x="192374" y="79950"/>
                  </a:lnTo>
                  <a:lnTo>
                    <a:pt x="194017" y="99656"/>
                  </a:lnTo>
                  <a:lnTo>
                    <a:pt x="193298" y="112685"/>
                  </a:lnTo>
                  <a:lnTo>
                    <a:pt x="176180" y="158958"/>
                  </a:lnTo>
                  <a:lnTo>
                    <a:pt x="137278" y="190462"/>
                  </a:lnTo>
                  <a:lnTo>
                    <a:pt x="93980" y="199555"/>
                  </a:lnTo>
                  <a:lnTo>
                    <a:pt x="119601" y="199555"/>
                  </a:lnTo>
                  <a:lnTo>
                    <a:pt x="162220" y="178857"/>
                  </a:lnTo>
                  <a:lnTo>
                    <a:pt x="190511" y="138183"/>
                  </a:lnTo>
                  <a:lnTo>
                    <a:pt x="197192" y="99656"/>
                  </a:lnTo>
                  <a:lnTo>
                    <a:pt x="195502" y="79403"/>
                  </a:lnTo>
                  <a:lnTo>
                    <a:pt x="170040" y="29870"/>
                  </a:lnTo>
                  <a:lnTo>
                    <a:pt x="132846" y="7439"/>
                  </a:lnTo>
                  <a:lnTo>
                    <a:pt x="114471" y="3174"/>
                  </a:lnTo>
                  <a:close/>
                </a:path>
                <a:path w="197485" h="203200">
                  <a:moveTo>
                    <a:pt x="81521" y="8851"/>
                  </a:moveTo>
                  <a:lnTo>
                    <a:pt x="47485" y="180263"/>
                  </a:lnTo>
                  <a:lnTo>
                    <a:pt x="51041" y="185102"/>
                  </a:lnTo>
                  <a:lnTo>
                    <a:pt x="57289" y="187375"/>
                  </a:lnTo>
                  <a:lnTo>
                    <a:pt x="62471" y="189318"/>
                  </a:lnTo>
                  <a:lnTo>
                    <a:pt x="68986" y="190995"/>
                  </a:lnTo>
                  <a:lnTo>
                    <a:pt x="84797" y="193865"/>
                  </a:lnTo>
                  <a:lnTo>
                    <a:pt x="91516" y="194589"/>
                  </a:lnTo>
                  <a:lnTo>
                    <a:pt x="97066" y="194589"/>
                  </a:lnTo>
                  <a:lnTo>
                    <a:pt x="109163" y="193810"/>
                  </a:lnTo>
                  <a:lnTo>
                    <a:pt x="120662" y="191471"/>
                  </a:lnTo>
                  <a:lnTo>
                    <a:pt x="120822" y="191414"/>
                  </a:lnTo>
                  <a:lnTo>
                    <a:pt x="91782" y="191414"/>
                  </a:lnTo>
                  <a:lnTo>
                    <a:pt x="85229" y="190715"/>
                  </a:lnTo>
                  <a:lnTo>
                    <a:pt x="50825" y="179146"/>
                  </a:lnTo>
                  <a:lnTo>
                    <a:pt x="50911" y="20765"/>
                  </a:lnTo>
                  <a:lnTo>
                    <a:pt x="81521" y="12026"/>
                  </a:lnTo>
                  <a:lnTo>
                    <a:pt x="107248" y="12026"/>
                  </a:lnTo>
                  <a:lnTo>
                    <a:pt x="96963" y="9851"/>
                  </a:lnTo>
                  <a:lnTo>
                    <a:pt x="81521" y="8851"/>
                  </a:lnTo>
                  <a:close/>
                </a:path>
                <a:path w="197485" h="203200">
                  <a:moveTo>
                    <a:pt x="107248" y="12026"/>
                  </a:moveTo>
                  <a:lnTo>
                    <a:pt x="81521" y="12026"/>
                  </a:lnTo>
                  <a:lnTo>
                    <a:pt x="96537" y="12999"/>
                  </a:lnTo>
                  <a:lnTo>
                    <a:pt x="110337" y="15914"/>
                  </a:lnTo>
                  <a:lnTo>
                    <a:pt x="150207" y="42505"/>
                  </a:lnTo>
                  <a:lnTo>
                    <a:pt x="169916" y="85512"/>
                  </a:lnTo>
                  <a:lnTo>
                    <a:pt x="172466" y="110921"/>
                  </a:lnTo>
                  <a:lnTo>
                    <a:pt x="170425" y="133473"/>
                  </a:lnTo>
                  <a:lnTo>
                    <a:pt x="140144" y="179400"/>
                  </a:lnTo>
                  <a:lnTo>
                    <a:pt x="97066" y="191414"/>
                  </a:lnTo>
                  <a:lnTo>
                    <a:pt x="120822" y="191414"/>
                  </a:lnTo>
                  <a:lnTo>
                    <a:pt x="156636" y="169750"/>
                  </a:lnTo>
                  <a:lnTo>
                    <a:pt x="173548" y="134077"/>
                  </a:lnTo>
                  <a:lnTo>
                    <a:pt x="175641" y="110921"/>
                  </a:lnTo>
                  <a:lnTo>
                    <a:pt x="174993" y="97628"/>
                  </a:lnTo>
                  <a:lnTo>
                    <a:pt x="159422" y="50121"/>
                  </a:lnTo>
                  <a:lnTo>
                    <a:pt x="124257" y="17881"/>
                  </a:lnTo>
                  <a:lnTo>
                    <a:pt x="111234" y="12869"/>
                  </a:lnTo>
                  <a:lnTo>
                    <a:pt x="107248" y="12026"/>
                  </a:lnTo>
                  <a:close/>
                </a:path>
                <a:path w="197485" h="203200">
                  <a:moveTo>
                    <a:pt x="6172" y="10870"/>
                  </a:moveTo>
                  <a:close/>
                </a:path>
                <a:path w="197485" h="203200">
                  <a:moveTo>
                    <a:pt x="5410" y="1993"/>
                  </a:moveTo>
                  <a:lnTo>
                    <a:pt x="0" y="7721"/>
                  </a:lnTo>
                  <a:lnTo>
                    <a:pt x="812" y="9042"/>
                  </a:lnTo>
                  <a:lnTo>
                    <a:pt x="1955" y="9702"/>
                  </a:lnTo>
                  <a:lnTo>
                    <a:pt x="3098" y="10401"/>
                  </a:lnTo>
                  <a:lnTo>
                    <a:pt x="4483" y="10718"/>
                  </a:lnTo>
                  <a:lnTo>
                    <a:pt x="6172" y="10870"/>
                  </a:lnTo>
                  <a:lnTo>
                    <a:pt x="6324" y="9296"/>
                  </a:lnTo>
                  <a:lnTo>
                    <a:pt x="15984" y="9296"/>
                  </a:lnTo>
                  <a:lnTo>
                    <a:pt x="14274" y="8483"/>
                  </a:lnTo>
                  <a:lnTo>
                    <a:pt x="5041" y="7594"/>
                  </a:lnTo>
                  <a:lnTo>
                    <a:pt x="4064" y="7289"/>
                  </a:lnTo>
                  <a:lnTo>
                    <a:pt x="3632" y="7010"/>
                  </a:lnTo>
                  <a:lnTo>
                    <a:pt x="3213" y="6375"/>
                  </a:lnTo>
                  <a:lnTo>
                    <a:pt x="3505" y="5549"/>
                  </a:lnTo>
                  <a:lnTo>
                    <a:pt x="5319" y="5172"/>
                  </a:lnTo>
                  <a:lnTo>
                    <a:pt x="5334" y="3581"/>
                  </a:lnTo>
                  <a:lnTo>
                    <a:pt x="62394" y="3581"/>
                  </a:lnTo>
                  <a:lnTo>
                    <a:pt x="62317" y="2717"/>
                  </a:lnTo>
                  <a:lnTo>
                    <a:pt x="36182" y="2717"/>
                  </a:lnTo>
                  <a:lnTo>
                    <a:pt x="16738" y="2578"/>
                  </a:lnTo>
                  <a:lnTo>
                    <a:pt x="5410" y="1993"/>
                  </a:lnTo>
                  <a:close/>
                </a:path>
                <a:path w="197485" h="203200">
                  <a:moveTo>
                    <a:pt x="59570" y="4152"/>
                  </a:moveTo>
                  <a:lnTo>
                    <a:pt x="16611" y="4152"/>
                  </a:lnTo>
                  <a:lnTo>
                    <a:pt x="16522" y="5740"/>
                  </a:lnTo>
                  <a:lnTo>
                    <a:pt x="21056" y="5892"/>
                  </a:lnTo>
                  <a:lnTo>
                    <a:pt x="36245" y="5892"/>
                  </a:lnTo>
                  <a:lnTo>
                    <a:pt x="43751" y="5638"/>
                  </a:lnTo>
                  <a:lnTo>
                    <a:pt x="49161" y="5168"/>
                  </a:lnTo>
                  <a:lnTo>
                    <a:pt x="59570" y="4152"/>
                  </a:lnTo>
                  <a:close/>
                </a:path>
                <a:path w="197485" h="203200">
                  <a:moveTo>
                    <a:pt x="16472" y="5737"/>
                  </a:moveTo>
                  <a:close/>
                </a:path>
                <a:path w="197485" h="203200">
                  <a:moveTo>
                    <a:pt x="62394" y="3581"/>
                  </a:moveTo>
                  <a:lnTo>
                    <a:pt x="5334" y="3581"/>
                  </a:lnTo>
                  <a:lnTo>
                    <a:pt x="5319" y="5172"/>
                  </a:lnTo>
                  <a:lnTo>
                    <a:pt x="16472" y="5737"/>
                  </a:lnTo>
                  <a:lnTo>
                    <a:pt x="16611" y="4152"/>
                  </a:lnTo>
                  <a:lnTo>
                    <a:pt x="59570" y="4152"/>
                  </a:lnTo>
                  <a:lnTo>
                    <a:pt x="62433" y="3873"/>
                  </a:lnTo>
                  <a:lnTo>
                    <a:pt x="62394" y="3581"/>
                  </a:lnTo>
                  <a:close/>
                </a:path>
                <a:path w="197485" h="203200">
                  <a:moveTo>
                    <a:pt x="62433" y="3872"/>
                  </a:moveTo>
                  <a:close/>
                </a:path>
                <a:path w="197485" h="203200">
                  <a:moveTo>
                    <a:pt x="110694" y="2298"/>
                  </a:moveTo>
                  <a:lnTo>
                    <a:pt x="62280" y="2298"/>
                  </a:lnTo>
                  <a:lnTo>
                    <a:pt x="62433" y="3872"/>
                  </a:lnTo>
                  <a:lnTo>
                    <a:pt x="68072" y="3403"/>
                  </a:lnTo>
                  <a:lnTo>
                    <a:pt x="74307" y="3174"/>
                  </a:lnTo>
                  <a:lnTo>
                    <a:pt x="114471" y="3174"/>
                  </a:lnTo>
                  <a:lnTo>
                    <a:pt x="110694" y="2298"/>
                  </a:lnTo>
                  <a:close/>
                </a:path>
                <a:path w="197485" h="203200">
                  <a:moveTo>
                    <a:pt x="81127" y="0"/>
                  </a:moveTo>
                  <a:lnTo>
                    <a:pt x="74244" y="0"/>
                  </a:lnTo>
                  <a:lnTo>
                    <a:pt x="67919" y="241"/>
                  </a:lnTo>
                  <a:lnTo>
                    <a:pt x="62153" y="711"/>
                  </a:lnTo>
                  <a:lnTo>
                    <a:pt x="48856" y="2006"/>
                  </a:lnTo>
                  <a:lnTo>
                    <a:pt x="43624" y="2463"/>
                  </a:lnTo>
                  <a:lnTo>
                    <a:pt x="36182" y="2717"/>
                  </a:lnTo>
                  <a:lnTo>
                    <a:pt x="62317" y="2717"/>
                  </a:lnTo>
                  <a:lnTo>
                    <a:pt x="62280" y="2298"/>
                  </a:lnTo>
                  <a:lnTo>
                    <a:pt x="110694" y="2298"/>
                  </a:lnTo>
                  <a:lnTo>
                    <a:pt x="108788" y="1856"/>
                  </a:lnTo>
                  <a:lnTo>
                    <a:pt x="8112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10"/>
            <p:cNvSpPr/>
            <p:nvPr/>
          </p:nvSpPr>
          <p:spPr>
            <a:xfrm>
              <a:off x="5295556" y="3777411"/>
              <a:ext cx="155384" cy="20193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5538663" y="3777259"/>
              <a:ext cx="242059" cy="20193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5877048" y="3778478"/>
              <a:ext cx="78105" cy="198755"/>
            </a:xfrm>
            <a:custGeom>
              <a:avLst/>
              <a:gdLst/>
              <a:ahLst/>
              <a:cxnLst/>
              <a:rect l="l" t="t" r="r" b="b"/>
              <a:pathLst>
                <a:path w="78104" h="198754">
                  <a:moveTo>
                    <a:pt x="4219" y="0"/>
                  </a:moveTo>
                  <a:lnTo>
                    <a:pt x="1362" y="0"/>
                  </a:lnTo>
                  <a:lnTo>
                    <a:pt x="80" y="952"/>
                  </a:lnTo>
                  <a:lnTo>
                    <a:pt x="0" y="1435"/>
                  </a:lnTo>
                  <a:lnTo>
                    <a:pt x="181" y="4749"/>
                  </a:lnTo>
                  <a:lnTo>
                    <a:pt x="1692" y="5867"/>
                  </a:lnTo>
                  <a:lnTo>
                    <a:pt x="4651" y="6426"/>
                  </a:lnTo>
                  <a:lnTo>
                    <a:pt x="13503" y="7861"/>
                  </a:lnTo>
                  <a:lnTo>
                    <a:pt x="19281" y="10617"/>
                  </a:lnTo>
                  <a:lnTo>
                    <a:pt x="24704" y="18808"/>
                  </a:lnTo>
                  <a:lnTo>
                    <a:pt x="26063" y="26784"/>
                  </a:lnTo>
                  <a:lnTo>
                    <a:pt x="26063" y="173075"/>
                  </a:lnTo>
                  <a:lnTo>
                    <a:pt x="5972" y="192747"/>
                  </a:lnTo>
                  <a:lnTo>
                    <a:pt x="4499" y="193814"/>
                  </a:lnTo>
                  <a:lnTo>
                    <a:pt x="4601" y="197523"/>
                  </a:lnTo>
                  <a:lnTo>
                    <a:pt x="5794" y="198412"/>
                  </a:lnTo>
                  <a:lnTo>
                    <a:pt x="10175" y="198412"/>
                  </a:lnTo>
                  <a:lnTo>
                    <a:pt x="12581" y="198259"/>
                  </a:lnTo>
                  <a:lnTo>
                    <a:pt x="15205" y="197980"/>
                  </a:lnTo>
                  <a:lnTo>
                    <a:pt x="32058" y="196989"/>
                  </a:lnTo>
                  <a:lnTo>
                    <a:pt x="77727" y="196989"/>
                  </a:lnTo>
                  <a:lnTo>
                    <a:pt x="77727" y="193382"/>
                  </a:lnTo>
                  <a:lnTo>
                    <a:pt x="75352" y="192214"/>
                  </a:lnTo>
                  <a:lnTo>
                    <a:pt x="64595" y="190703"/>
                  </a:lnTo>
                  <a:lnTo>
                    <a:pt x="60201" y="189280"/>
                  </a:lnTo>
                  <a:lnTo>
                    <a:pt x="47894" y="150507"/>
                  </a:lnTo>
                  <a:lnTo>
                    <a:pt x="47894" y="43484"/>
                  </a:lnTo>
                  <a:lnTo>
                    <a:pt x="65878" y="6426"/>
                  </a:lnTo>
                  <a:lnTo>
                    <a:pt x="68354" y="5587"/>
                  </a:lnTo>
                  <a:lnTo>
                    <a:pt x="69586" y="4330"/>
                  </a:lnTo>
                  <a:lnTo>
                    <a:pt x="69586" y="1435"/>
                  </a:lnTo>
                  <a:lnTo>
                    <a:pt x="41519" y="1435"/>
                  </a:lnTo>
                  <a:lnTo>
                    <a:pt x="26267" y="1354"/>
                  </a:lnTo>
                  <a:lnTo>
                    <a:pt x="18918" y="1114"/>
                  </a:lnTo>
                  <a:lnTo>
                    <a:pt x="12423" y="717"/>
                  </a:lnTo>
                  <a:lnTo>
                    <a:pt x="6785" y="165"/>
                  </a:lnTo>
                  <a:lnTo>
                    <a:pt x="4219" y="0"/>
                  </a:lnTo>
                  <a:close/>
                </a:path>
                <a:path w="78104" h="198754">
                  <a:moveTo>
                    <a:pt x="77727" y="196989"/>
                  </a:moveTo>
                  <a:lnTo>
                    <a:pt x="32058" y="196989"/>
                  </a:lnTo>
                  <a:lnTo>
                    <a:pt x="52746" y="197307"/>
                  </a:lnTo>
                  <a:lnTo>
                    <a:pt x="59883" y="197307"/>
                  </a:lnTo>
                  <a:lnTo>
                    <a:pt x="64938" y="197523"/>
                  </a:lnTo>
                  <a:lnTo>
                    <a:pt x="70069" y="198259"/>
                  </a:lnTo>
                  <a:lnTo>
                    <a:pt x="71872" y="198412"/>
                  </a:lnTo>
                  <a:lnTo>
                    <a:pt x="76254" y="198412"/>
                  </a:lnTo>
                  <a:lnTo>
                    <a:pt x="77710" y="197307"/>
                  </a:lnTo>
                  <a:lnTo>
                    <a:pt x="77727" y="196989"/>
                  </a:lnTo>
                  <a:close/>
                </a:path>
                <a:path w="78104" h="198754">
                  <a:moveTo>
                    <a:pt x="68316" y="0"/>
                  </a:moveTo>
                  <a:lnTo>
                    <a:pt x="65166" y="0"/>
                  </a:lnTo>
                  <a:lnTo>
                    <a:pt x="62169" y="165"/>
                  </a:lnTo>
                  <a:lnTo>
                    <a:pt x="52606" y="952"/>
                  </a:lnTo>
                  <a:lnTo>
                    <a:pt x="47564" y="1269"/>
                  </a:lnTo>
                  <a:lnTo>
                    <a:pt x="41519" y="1435"/>
                  </a:lnTo>
                  <a:lnTo>
                    <a:pt x="69586" y="1435"/>
                  </a:lnTo>
                  <a:lnTo>
                    <a:pt x="69586" y="888"/>
                  </a:lnTo>
                  <a:lnTo>
                    <a:pt x="68316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13"/>
            <p:cNvSpPr/>
            <p:nvPr/>
          </p:nvSpPr>
          <p:spPr>
            <a:xfrm>
              <a:off x="5875565" y="3776891"/>
              <a:ext cx="81280" cy="201930"/>
            </a:xfrm>
            <a:custGeom>
              <a:avLst/>
              <a:gdLst/>
              <a:ahLst/>
              <a:cxnLst/>
              <a:rect l="l" t="t" r="r" b="b"/>
              <a:pathLst>
                <a:path w="81279" h="201929">
                  <a:moveTo>
                    <a:pt x="5791" y="0"/>
                  </a:moveTo>
                  <a:lnTo>
                    <a:pt x="4140" y="12"/>
                  </a:lnTo>
                  <a:lnTo>
                    <a:pt x="2807" y="241"/>
                  </a:lnTo>
                  <a:lnTo>
                    <a:pt x="559" y="1752"/>
                  </a:lnTo>
                  <a:lnTo>
                    <a:pt x="0" y="2997"/>
                  </a:lnTo>
                  <a:lnTo>
                    <a:pt x="18" y="5473"/>
                  </a:lnTo>
                  <a:lnTo>
                    <a:pt x="14554" y="10972"/>
                  </a:lnTo>
                  <a:lnTo>
                    <a:pt x="19876" y="13690"/>
                  </a:lnTo>
                  <a:lnTo>
                    <a:pt x="22149" y="17183"/>
                  </a:lnTo>
                  <a:lnTo>
                    <a:pt x="24524" y="20688"/>
                  </a:lnTo>
                  <a:lnTo>
                    <a:pt x="25935" y="28232"/>
                  </a:lnTo>
                  <a:lnTo>
                    <a:pt x="25950" y="174783"/>
                  </a:lnTo>
                  <a:lnTo>
                    <a:pt x="24829" y="182435"/>
                  </a:lnTo>
                  <a:lnTo>
                    <a:pt x="23013" y="185585"/>
                  </a:lnTo>
                  <a:lnTo>
                    <a:pt x="21311" y="188709"/>
                  </a:lnTo>
                  <a:lnTo>
                    <a:pt x="17183" y="191096"/>
                  </a:lnTo>
                  <a:lnTo>
                    <a:pt x="8547" y="192557"/>
                  </a:lnTo>
                  <a:lnTo>
                    <a:pt x="7214" y="192976"/>
                  </a:lnTo>
                  <a:lnTo>
                    <a:pt x="6141" y="193751"/>
                  </a:lnTo>
                  <a:lnTo>
                    <a:pt x="5093" y="194475"/>
                  </a:lnTo>
                  <a:lnTo>
                    <a:pt x="4441" y="195630"/>
                  </a:lnTo>
                  <a:lnTo>
                    <a:pt x="4384" y="198424"/>
                  </a:lnTo>
                  <a:lnTo>
                    <a:pt x="4902" y="199745"/>
                  </a:lnTo>
                  <a:lnTo>
                    <a:pt x="7061" y="201333"/>
                  </a:lnTo>
                  <a:lnTo>
                    <a:pt x="8369" y="201587"/>
                  </a:lnTo>
                  <a:lnTo>
                    <a:pt x="11735" y="201587"/>
                  </a:lnTo>
                  <a:lnTo>
                    <a:pt x="14059" y="201447"/>
                  </a:lnTo>
                  <a:lnTo>
                    <a:pt x="16749" y="201155"/>
                  </a:lnTo>
                  <a:lnTo>
                    <a:pt x="16688" y="199567"/>
                  </a:lnTo>
                  <a:lnTo>
                    <a:pt x="80251" y="199555"/>
                  </a:lnTo>
                  <a:lnTo>
                    <a:pt x="80516" y="198894"/>
                  </a:lnTo>
                  <a:lnTo>
                    <a:pt x="54229" y="198894"/>
                  </a:lnTo>
                  <a:lnTo>
                    <a:pt x="54229" y="198412"/>
                  </a:lnTo>
                  <a:lnTo>
                    <a:pt x="9843" y="198412"/>
                  </a:lnTo>
                  <a:lnTo>
                    <a:pt x="7912" y="198005"/>
                  </a:lnTo>
                  <a:lnTo>
                    <a:pt x="7654" y="197307"/>
                  </a:lnTo>
                  <a:lnTo>
                    <a:pt x="7622" y="196989"/>
                  </a:lnTo>
                  <a:lnTo>
                    <a:pt x="8027" y="196303"/>
                  </a:lnTo>
                  <a:lnTo>
                    <a:pt x="8433" y="195986"/>
                  </a:lnTo>
                  <a:lnTo>
                    <a:pt x="9335" y="195630"/>
                  </a:lnTo>
                  <a:lnTo>
                    <a:pt x="10668" y="195427"/>
                  </a:lnTo>
                  <a:lnTo>
                    <a:pt x="18110" y="194157"/>
                  </a:lnTo>
                  <a:lnTo>
                    <a:pt x="29096" y="28232"/>
                  </a:lnTo>
                  <a:lnTo>
                    <a:pt x="27839" y="20116"/>
                  </a:lnTo>
                  <a:lnTo>
                    <a:pt x="24803" y="15430"/>
                  </a:lnTo>
                  <a:lnTo>
                    <a:pt x="21641" y="10718"/>
                  </a:lnTo>
                  <a:lnTo>
                    <a:pt x="15616" y="8013"/>
                  </a:lnTo>
                  <a:lnTo>
                    <a:pt x="6134" y="8013"/>
                  </a:lnTo>
                  <a:lnTo>
                    <a:pt x="6378" y="6515"/>
                  </a:lnTo>
                  <a:lnTo>
                    <a:pt x="5093" y="6210"/>
                  </a:lnTo>
                  <a:lnTo>
                    <a:pt x="4178" y="5829"/>
                  </a:lnTo>
                  <a:lnTo>
                    <a:pt x="3721" y="5473"/>
                  </a:lnTo>
                  <a:lnTo>
                    <a:pt x="3174" y="4610"/>
                  </a:lnTo>
                  <a:lnTo>
                    <a:pt x="3283" y="4127"/>
                  </a:lnTo>
                  <a:lnTo>
                    <a:pt x="3493" y="3606"/>
                  </a:lnTo>
                  <a:lnTo>
                    <a:pt x="3759" y="3416"/>
                  </a:lnTo>
                  <a:lnTo>
                    <a:pt x="4496" y="3174"/>
                  </a:lnTo>
                  <a:lnTo>
                    <a:pt x="5601" y="3174"/>
                  </a:lnTo>
                  <a:lnTo>
                    <a:pt x="5702" y="1587"/>
                  </a:lnTo>
                  <a:lnTo>
                    <a:pt x="54013" y="1587"/>
                  </a:lnTo>
                  <a:lnTo>
                    <a:pt x="54000" y="1435"/>
                  </a:lnTo>
                  <a:lnTo>
                    <a:pt x="42990" y="1435"/>
                  </a:lnTo>
                  <a:lnTo>
                    <a:pt x="27782" y="1354"/>
                  </a:lnTo>
                  <a:lnTo>
                    <a:pt x="20473" y="1114"/>
                  </a:lnTo>
                  <a:lnTo>
                    <a:pt x="14030" y="717"/>
                  </a:lnTo>
                  <a:lnTo>
                    <a:pt x="8458" y="165"/>
                  </a:lnTo>
                  <a:lnTo>
                    <a:pt x="5791" y="0"/>
                  </a:lnTo>
                  <a:close/>
                </a:path>
                <a:path w="81279" h="201929">
                  <a:moveTo>
                    <a:pt x="79017" y="200469"/>
                  </a:moveTo>
                  <a:lnTo>
                    <a:pt x="61328" y="200469"/>
                  </a:lnTo>
                  <a:lnTo>
                    <a:pt x="66358" y="200698"/>
                  </a:lnTo>
                  <a:lnTo>
                    <a:pt x="71374" y="201421"/>
                  </a:lnTo>
                  <a:lnTo>
                    <a:pt x="73241" y="201587"/>
                  </a:lnTo>
                  <a:lnTo>
                    <a:pt x="76454" y="201587"/>
                  </a:lnTo>
                  <a:lnTo>
                    <a:pt x="77902" y="201294"/>
                  </a:lnTo>
                  <a:lnTo>
                    <a:pt x="79017" y="200469"/>
                  </a:lnTo>
                  <a:close/>
                </a:path>
                <a:path w="81279" h="201929">
                  <a:moveTo>
                    <a:pt x="80234" y="199567"/>
                  </a:moveTo>
                  <a:lnTo>
                    <a:pt x="16688" y="199567"/>
                  </a:lnTo>
                  <a:lnTo>
                    <a:pt x="16790" y="201155"/>
                  </a:lnTo>
                  <a:lnTo>
                    <a:pt x="33579" y="200164"/>
                  </a:lnTo>
                  <a:lnTo>
                    <a:pt x="79428" y="200164"/>
                  </a:lnTo>
                  <a:lnTo>
                    <a:pt x="80234" y="199567"/>
                  </a:lnTo>
                  <a:close/>
                </a:path>
                <a:path w="81279" h="201929">
                  <a:moveTo>
                    <a:pt x="79428" y="200164"/>
                  </a:moveTo>
                  <a:lnTo>
                    <a:pt x="33579" y="200164"/>
                  </a:lnTo>
                  <a:lnTo>
                    <a:pt x="54204" y="200482"/>
                  </a:lnTo>
                  <a:lnTo>
                    <a:pt x="79017" y="200469"/>
                  </a:lnTo>
                  <a:lnTo>
                    <a:pt x="79428" y="200164"/>
                  </a:lnTo>
                  <a:close/>
                </a:path>
                <a:path w="81279" h="201929">
                  <a:moveTo>
                    <a:pt x="54255" y="197307"/>
                  </a:moveTo>
                  <a:lnTo>
                    <a:pt x="54229" y="198894"/>
                  </a:lnTo>
                  <a:lnTo>
                    <a:pt x="54255" y="197307"/>
                  </a:lnTo>
                  <a:close/>
                </a:path>
                <a:path w="81279" h="201929">
                  <a:moveTo>
                    <a:pt x="61405" y="197307"/>
                  </a:moveTo>
                  <a:lnTo>
                    <a:pt x="54255" y="197307"/>
                  </a:lnTo>
                  <a:lnTo>
                    <a:pt x="54229" y="198894"/>
                  </a:lnTo>
                  <a:lnTo>
                    <a:pt x="80516" y="198894"/>
                  </a:lnTo>
                  <a:lnTo>
                    <a:pt x="80704" y="198424"/>
                  </a:lnTo>
                  <a:lnTo>
                    <a:pt x="73470" y="198412"/>
                  </a:lnTo>
                  <a:lnTo>
                    <a:pt x="71730" y="198272"/>
                  </a:lnTo>
                  <a:lnTo>
                    <a:pt x="66485" y="197510"/>
                  </a:lnTo>
                  <a:lnTo>
                    <a:pt x="61405" y="197307"/>
                  </a:lnTo>
                  <a:close/>
                </a:path>
                <a:path w="81279" h="201929">
                  <a:moveTo>
                    <a:pt x="72694" y="3174"/>
                  </a:moveTo>
                  <a:lnTo>
                    <a:pt x="67221" y="3174"/>
                  </a:lnTo>
                  <a:lnTo>
                    <a:pt x="69215" y="3555"/>
                  </a:lnTo>
                  <a:lnTo>
                    <a:pt x="69433" y="4127"/>
                  </a:lnTo>
                  <a:lnTo>
                    <a:pt x="69469" y="4991"/>
                  </a:lnTo>
                  <a:lnTo>
                    <a:pt x="69101" y="5689"/>
                  </a:lnTo>
                  <a:lnTo>
                    <a:pt x="66853" y="6515"/>
                  </a:lnTo>
                  <a:lnTo>
                    <a:pt x="55194" y="10998"/>
                  </a:lnTo>
                  <a:lnTo>
                    <a:pt x="52324" y="15036"/>
                  </a:lnTo>
                  <a:lnTo>
                    <a:pt x="48667" y="26911"/>
                  </a:lnTo>
                  <a:lnTo>
                    <a:pt x="47790" y="34912"/>
                  </a:lnTo>
                  <a:lnTo>
                    <a:pt x="47790" y="152095"/>
                  </a:lnTo>
                  <a:lnTo>
                    <a:pt x="61113" y="192404"/>
                  </a:lnTo>
                  <a:lnTo>
                    <a:pt x="74143" y="195033"/>
                  </a:lnTo>
                  <a:lnTo>
                    <a:pt x="75806" y="195478"/>
                  </a:lnTo>
                  <a:lnTo>
                    <a:pt x="76734" y="195935"/>
                  </a:lnTo>
                  <a:lnTo>
                    <a:pt x="77623" y="196646"/>
                  </a:lnTo>
                  <a:lnTo>
                    <a:pt x="77153" y="197891"/>
                  </a:lnTo>
                  <a:lnTo>
                    <a:pt x="76835" y="198145"/>
                  </a:lnTo>
                  <a:lnTo>
                    <a:pt x="76073" y="198424"/>
                  </a:lnTo>
                  <a:lnTo>
                    <a:pt x="80704" y="198424"/>
                  </a:lnTo>
                  <a:lnTo>
                    <a:pt x="80815" y="198145"/>
                  </a:lnTo>
                  <a:lnTo>
                    <a:pt x="80798" y="194944"/>
                  </a:lnTo>
                  <a:lnTo>
                    <a:pt x="79514" y="193738"/>
                  </a:lnTo>
                  <a:lnTo>
                    <a:pt x="76670" y="192379"/>
                  </a:lnTo>
                  <a:lnTo>
                    <a:pt x="74765" y="191922"/>
                  </a:lnTo>
                  <a:lnTo>
                    <a:pt x="66447" y="190753"/>
                  </a:lnTo>
                  <a:lnTo>
                    <a:pt x="62256" y="189331"/>
                  </a:lnTo>
                  <a:lnTo>
                    <a:pt x="59804" y="187566"/>
                  </a:lnTo>
                  <a:lnTo>
                    <a:pt x="57353" y="185839"/>
                  </a:lnTo>
                  <a:lnTo>
                    <a:pt x="55118" y="182676"/>
                  </a:lnTo>
                  <a:lnTo>
                    <a:pt x="50965" y="152095"/>
                  </a:lnTo>
                  <a:lnTo>
                    <a:pt x="50987" y="34912"/>
                  </a:lnTo>
                  <a:lnTo>
                    <a:pt x="51842" y="27343"/>
                  </a:lnTo>
                  <a:lnTo>
                    <a:pt x="55232" y="16408"/>
                  </a:lnTo>
                  <a:lnTo>
                    <a:pt x="57645" y="13423"/>
                  </a:lnTo>
                  <a:lnTo>
                    <a:pt x="60503" y="12357"/>
                  </a:lnTo>
                  <a:lnTo>
                    <a:pt x="67866" y="9524"/>
                  </a:lnTo>
                  <a:lnTo>
                    <a:pt x="67361" y="8013"/>
                  </a:lnTo>
                  <a:lnTo>
                    <a:pt x="71339" y="8013"/>
                  </a:lnTo>
                  <a:lnTo>
                    <a:pt x="72670" y="6845"/>
                  </a:lnTo>
                  <a:lnTo>
                    <a:pt x="72694" y="3174"/>
                  </a:lnTo>
                  <a:close/>
                </a:path>
                <a:path w="81279" h="201929">
                  <a:moveTo>
                    <a:pt x="33503" y="196989"/>
                  </a:moveTo>
                  <a:lnTo>
                    <a:pt x="16405" y="198005"/>
                  </a:lnTo>
                  <a:lnTo>
                    <a:pt x="13805" y="198285"/>
                  </a:lnTo>
                  <a:lnTo>
                    <a:pt x="9843" y="198412"/>
                  </a:lnTo>
                  <a:lnTo>
                    <a:pt x="54229" y="198412"/>
                  </a:lnTo>
                  <a:lnTo>
                    <a:pt x="54255" y="197307"/>
                  </a:lnTo>
                  <a:lnTo>
                    <a:pt x="33503" y="196989"/>
                  </a:lnTo>
                  <a:close/>
                </a:path>
                <a:path w="81279" h="201929">
                  <a:moveTo>
                    <a:pt x="71339" y="8013"/>
                  </a:moveTo>
                  <a:lnTo>
                    <a:pt x="67361" y="8013"/>
                  </a:lnTo>
                  <a:lnTo>
                    <a:pt x="67845" y="9270"/>
                  </a:lnTo>
                  <a:lnTo>
                    <a:pt x="67869" y="9524"/>
                  </a:lnTo>
                  <a:lnTo>
                    <a:pt x="70587" y="8674"/>
                  </a:lnTo>
                  <a:lnTo>
                    <a:pt x="71339" y="8013"/>
                  </a:lnTo>
                  <a:close/>
                </a:path>
                <a:path w="81279" h="201929">
                  <a:moveTo>
                    <a:pt x="67361" y="8013"/>
                  </a:moveTo>
                  <a:lnTo>
                    <a:pt x="67869" y="9524"/>
                  </a:lnTo>
                  <a:lnTo>
                    <a:pt x="67845" y="9270"/>
                  </a:lnTo>
                  <a:lnTo>
                    <a:pt x="67361" y="8013"/>
                  </a:lnTo>
                  <a:close/>
                </a:path>
                <a:path w="81279" h="201929">
                  <a:moveTo>
                    <a:pt x="6387" y="6456"/>
                  </a:moveTo>
                  <a:lnTo>
                    <a:pt x="6134" y="8013"/>
                  </a:lnTo>
                  <a:lnTo>
                    <a:pt x="6355" y="6845"/>
                  </a:lnTo>
                  <a:lnTo>
                    <a:pt x="6387" y="6456"/>
                  </a:lnTo>
                  <a:close/>
                </a:path>
                <a:path w="81279" h="201929">
                  <a:moveTo>
                    <a:pt x="6388" y="6451"/>
                  </a:moveTo>
                  <a:lnTo>
                    <a:pt x="6355" y="6845"/>
                  </a:lnTo>
                  <a:lnTo>
                    <a:pt x="6134" y="8013"/>
                  </a:lnTo>
                  <a:lnTo>
                    <a:pt x="15616" y="8013"/>
                  </a:lnTo>
                  <a:lnTo>
                    <a:pt x="15418" y="7924"/>
                  </a:lnTo>
                  <a:lnTo>
                    <a:pt x="6388" y="6451"/>
                  </a:lnTo>
                  <a:close/>
                </a:path>
                <a:path w="81279" h="201929">
                  <a:moveTo>
                    <a:pt x="63780" y="3327"/>
                  </a:moveTo>
                  <a:lnTo>
                    <a:pt x="8077" y="3327"/>
                  </a:lnTo>
                  <a:lnTo>
                    <a:pt x="13783" y="3886"/>
                  </a:lnTo>
                  <a:lnTo>
                    <a:pt x="20330" y="4287"/>
                  </a:lnTo>
                  <a:lnTo>
                    <a:pt x="27719" y="4529"/>
                  </a:lnTo>
                  <a:lnTo>
                    <a:pt x="43028" y="4610"/>
                  </a:lnTo>
                  <a:lnTo>
                    <a:pt x="49111" y="4444"/>
                  </a:lnTo>
                  <a:lnTo>
                    <a:pt x="54191" y="4127"/>
                  </a:lnTo>
                  <a:lnTo>
                    <a:pt x="63780" y="3327"/>
                  </a:lnTo>
                  <a:close/>
                </a:path>
                <a:path w="81279" h="201929">
                  <a:moveTo>
                    <a:pt x="8078" y="3322"/>
                  </a:moveTo>
                  <a:close/>
                </a:path>
                <a:path w="81279" h="201929">
                  <a:moveTo>
                    <a:pt x="54026" y="1752"/>
                  </a:moveTo>
                  <a:lnTo>
                    <a:pt x="8268" y="1752"/>
                  </a:lnTo>
                  <a:lnTo>
                    <a:pt x="8166" y="3327"/>
                  </a:lnTo>
                  <a:lnTo>
                    <a:pt x="63741" y="3327"/>
                  </a:lnTo>
                  <a:lnTo>
                    <a:pt x="63697" y="2539"/>
                  </a:lnTo>
                  <a:lnTo>
                    <a:pt x="54089" y="2539"/>
                  </a:lnTo>
                  <a:lnTo>
                    <a:pt x="54026" y="1752"/>
                  </a:lnTo>
                  <a:close/>
                </a:path>
                <a:path w="81279" h="201929">
                  <a:moveTo>
                    <a:pt x="63779" y="3325"/>
                  </a:moveTo>
                  <a:close/>
                </a:path>
                <a:path w="81279" h="201929">
                  <a:moveTo>
                    <a:pt x="72138" y="1752"/>
                  </a:moveTo>
                  <a:lnTo>
                    <a:pt x="63653" y="1752"/>
                  </a:lnTo>
                  <a:lnTo>
                    <a:pt x="63779" y="3325"/>
                  </a:lnTo>
                  <a:lnTo>
                    <a:pt x="66726" y="3174"/>
                  </a:lnTo>
                  <a:lnTo>
                    <a:pt x="72694" y="3174"/>
                  </a:lnTo>
                  <a:lnTo>
                    <a:pt x="72695" y="2997"/>
                  </a:lnTo>
                  <a:lnTo>
                    <a:pt x="72138" y="1752"/>
                  </a:lnTo>
                  <a:close/>
                </a:path>
                <a:path w="81279" h="201929">
                  <a:moveTo>
                    <a:pt x="54013" y="1587"/>
                  </a:moveTo>
                  <a:lnTo>
                    <a:pt x="5702" y="1587"/>
                  </a:lnTo>
                  <a:lnTo>
                    <a:pt x="5702" y="3174"/>
                  </a:lnTo>
                  <a:lnTo>
                    <a:pt x="8078" y="3322"/>
                  </a:lnTo>
                  <a:lnTo>
                    <a:pt x="8268" y="1752"/>
                  </a:lnTo>
                  <a:lnTo>
                    <a:pt x="54026" y="1752"/>
                  </a:lnTo>
                  <a:lnTo>
                    <a:pt x="54013" y="1587"/>
                  </a:lnTo>
                  <a:close/>
                </a:path>
                <a:path w="81279" h="201929">
                  <a:moveTo>
                    <a:pt x="5702" y="1587"/>
                  </a:moveTo>
                  <a:lnTo>
                    <a:pt x="5601" y="3174"/>
                  </a:lnTo>
                  <a:lnTo>
                    <a:pt x="5702" y="1587"/>
                  </a:lnTo>
                  <a:close/>
                </a:path>
                <a:path w="81279" h="201929">
                  <a:moveTo>
                    <a:pt x="53989" y="963"/>
                  </a:moveTo>
                  <a:lnTo>
                    <a:pt x="53975" y="1114"/>
                  </a:lnTo>
                  <a:lnTo>
                    <a:pt x="54089" y="2539"/>
                  </a:lnTo>
                  <a:lnTo>
                    <a:pt x="53989" y="963"/>
                  </a:lnTo>
                  <a:close/>
                </a:path>
                <a:path w="81279" h="201929">
                  <a:moveTo>
                    <a:pt x="68682" y="12"/>
                  </a:moveTo>
                  <a:lnTo>
                    <a:pt x="63551" y="165"/>
                  </a:lnTo>
                  <a:lnTo>
                    <a:pt x="54115" y="952"/>
                  </a:lnTo>
                  <a:lnTo>
                    <a:pt x="54089" y="2539"/>
                  </a:lnTo>
                  <a:lnTo>
                    <a:pt x="63697" y="2539"/>
                  </a:lnTo>
                  <a:lnTo>
                    <a:pt x="63653" y="1752"/>
                  </a:lnTo>
                  <a:lnTo>
                    <a:pt x="72138" y="1752"/>
                  </a:lnTo>
                  <a:lnTo>
                    <a:pt x="69952" y="228"/>
                  </a:lnTo>
                  <a:lnTo>
                    <a:pt x="68682" y="12"/>
                  </a:lnTo>
                  <a:close/>
                </a:path>
                <a:path w="81279" h="201929">
                  <a:moveTo>
                    <a:pt x="53988" y="952"/>
                  </a:moveTo>
                  <a:lnTo>
                    <a:pt x="48997" y="1269"/>
                  </a:lnTo>
                  <a:lnTo>
                    <a:pt x="42990" y="1435"/>
                  </a:lnTo>
                  <a:lnTo>
                    <a:pt x="54000" y="1435"/>
                  </a:lnTo>
                  <a:lnTo>
                    <a:pt x="53988" y="952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6052705" y="3776484"/>
              <a:ext cx="186690" cy="202565"/>
            </a:xfrm>
            <a:custGeom>
              <a:avLst/>
              <a:gdLst/>
              <a:ahLst/>
              <a:cxnLst/>
              <a:rect l="l" t="t" r="r" b="b"/>
              <a:pathLst>
                <a:path w="186689" h="202564">
                  <a:moveTo>
                    <a:pt x="102196" y="0"/>
                  </a:moveTo>
                  <a:lnTo>
                    <a:pt x="61949" y="7369"/>
                  </a:lnTo>
                  <a:lnTo>
                    <a:pt x="29121" y="29464"/>
                  </a:lnTo>
                  <a:lnTo>
                    <a:pt x="7278" y="62677"/>
                  </a:lnTo>
                  <a:lnTo>
                    <a:pt x="0" y="103416"/>
                  </a:lnTo>
                  <a:lnTo>
                    <a:pt x="1757" y="124593"/>
                  </a:lnTo>
                  <a:lnTo>
                    <a:pt x="15816" y="160466"/>
                  </a:lnTo>
                  <a:lnTo>
                    <a:pt x="43293" y="187089"/>
                  </a:lnTo>
                  <a:lnTo>
                    <a:pt x="80335" y="200710"/>
                  </a:lnTo>
                  <a:lnTo>
                    <a:pt x="102196" y="202412"/>
                  </a:lnTo>
                  <a:lnTo>
                    <a:pt x="121625" y="201100"/>
                  </a:lnTo>
                  <a:lnTo>
                    <a:pt x="140212" y="197165"/>
                  </a:lnTo>
                  <a:lnTo>
                    <a:pt x="151139" y="193128"/>
                  </a:lnTo>
                  <a:lnTo>
                    <a:pt x="107276" y="193128"/>
                  </a:lnTo>
                  <a:lnTo>
                    <a:pt x="89750" y="191361"/>
                  </a:lnTo>
                  <a:lnTo>
                    <a:pt x="47205" y="164846"/>
                  </a:lnTo>
                  <a:lnTo>
                    <a:pt x="25297" y="113223"/>
                  </a:lnTo>
                  <a:lnTo>
                    <a:pt x="23837" y="91935"/>
                  </a:lnTo>
                  <a:lnTo>
                    <a:pt x="25150" y="73583"/>
                  </a:lnTo>
                  <a:lnTo>
                    <a:pt x="44843" y="30810"/>
                  </a:lnTo>
                  <a:lnTo>
                    <a:pt x="85030" y="9830"/>
                  </a:lnTo>
                  <a:lnTo>
                    <a:pt x="102285" y="8432"/>
                  </a:lnTo>
                  <a:lnTo>
                    <a:pt x="146393" y="8432"/>
                  </a:lnTo>
                  <a:lnTo>
                    <a:pt x="144641" y="7629"/>
                  </a:lnTo>
                  <a:lnTo>
                    <a:pt x="131098" y="3390"/>
                  </a:lnTo>
                  <a:lnTo>
                    <a:pt x="116951" y="847"/>
                  </a:lnTo>
                  <a:lnTo>
                    <a:pt x="102196" y="0"/>
                  </a:lnTo>
                  <a:close/>
                </a:path>
                <a:path w="186689" h="202564">
                  <a:moveTo>
                    <a:pt x="185381" y="146075"/>
                  </a:moveTo>
                  <a:lnTo>
                    <a:pt x="182524" y="146265"/>
                  </a:lnTo>
                  <a:lnTo>
                    <a:pt x="180600" y="148894"/>
                  </a:lnTo>
                  <a:lnTo>
                    <a:pt x="178142" y="153898"/>
                  </a:lnTo>
                  <a:lnTo>
                    <a:pt x="173347" y="161762"/>
                  </a:lnTo>
                  <a:lnTo>
                    <a:pt x="139021" y="186694"/>
                  </a:lnTo>
                  <a:lnTo>
                    <a:pt x="107276" y="193128"/>
                  </a:lnTo>
                  <a:lnTo>
                    <a:pt x="151139" y="193128"/>
                  </a:lnTo>
                  <a:lnTo>
                    <a:pt x="181571" y="173723"/>
                  </a:lnTo>
                  <a:lnTo>
                    <a:pt x="182143" y="171132"/>
                  </a:lnTo>
                  <a:lnTo>
                    <a:pt x="185420" y="153631"/>
                  </a:lnTo>
                  <a:lnTo>
                    <a:pt x="185991" y="150469"/>
                  </a:lnTo>
                  <a:lnTo>
                    <a:pt x="186061" y="149680"/>
                  </a:lnTo>
                  <a:lnTo>
                    <a:pt x="186131" y="146989"/>
                  </a:lnTo>
                  <a:lnTo>
                    <a:pt x="185381" y="146075"/>
                  </a:lnTo>
                  <a:close/>
                </a:path>
                <a:path w="186689" h="202564">
                  <a:moveTo>
                    <a:pt x="146393" y="8432"/>
                  </a:moveTo>
                  <a:lnTo>
                    <a:pt x="102285" y="8432"/>
                  </a:lnTo>
                  <a:lnTo>
                    <a:pt x="123952" y="11350"/>
                  </a:lnTo>
                  <a:lnTo>
                    <a:pt x="143248" y="20102"/>
                  </a:lnTo>
                  <a:lnTo>
                    <a:pt x="160169" y="34691"/>
                  </a:lnTo>
                  <a:lnTo>
                    <a:pt x="174713" y="55118"/>
                  </a:lnTo>
                  <a:lnTo>
                    <a:pt x="176999" y="59194"/>
                  </a:lnTo>
                  <a:lnTo>
                    <a:pt x="178714" y="61201"/>
                  </a:lnTo>
                  <a:lnTo>
                    <a:pt x="179857" y="61099"/>
                  </a:lnTo>
                  <a:lnTo>
                    <a:pt x="182003" y="59664"/>
                  </a:lnTo>
                  <a:lnTo>
                    <a:pt x="182422" y="58242"/>
                  </a:lnTo>
                  <a:lnTo>
                    <a:pt x="182003" y="54686"/>
                  </a:lnTo>
                  <a:lnTo>
                    <a:pt x="177171" y="18415"/>
                  </a:lnTo>
                  <a:lnTo>
                    <a:pt x="167995" y="18415"/>
                  </a:lnTo>
                  <a:lnTo>
                    <a:pt x="165569" y="17564"/>
                  </a:lnTo>
                  <a:lnTo>
                    <a:pt x="163283" y="16560"/>
                  </a:lnTo>
                  <a:lnTo>
                    <a:pt x="157581" y="13563"/>
                  </a:lnTo>
                  <a:lnTo>
                    <a:pt x="146393" y="8432"/>
                  </a:lnTo>
                  <a:close/>
                </a:path>
                <a:path w="186689" h="202564">
                  <a:moveTo>
                    <a:pt x="175958" y="14986"/>
                  </a:moveTo>
                  <a:lnTo>
                    <a:pt x="173672" y="14986"/>
                  </a:lnTo>
                  <a:lnTo>
                    <a:pt x="172237" y="15760"/>
                  </a:lnTo>
                  <a:lnTo>
                    <a:pt x="170141" y="17272"/>
                  </a:lnTo>
                  <a:lnTo>
                    <a:pt x="167995" y="18415"/>
                  </a:lnTo>
                  <a:lnTo>
                    <a:pt x="177171" y="18415"/>
                  </a:lnTo>
                  <a:lnTo>
                    <a:pt x="176961" y="16802"/>
                  </a:lnTo>
                  <a:lnTo>
                    <a:pt x="175958" y="14986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5" name="object 15"/>
            <p:cNvSpPr/>
            <p:nvPr/>
          </p:nvSpPr>
          <p:spPr>
            <a:xfrm>
              <a:off x="6051118" y="3774897"/>
              <a:ext cx="189865" cy="205740"/>
            </a:xfrm>
            <a:custGeom>
              <a:avLst/>
              <a:gdLst/>
              <a:ahLst/>
              <a:cxnLst/>
              <a:rect l="l" t="t" r="r" b="b"/>
              <a:pathLst>
                <a:path w="189864" h="205739">
                  <a:moveTo>
                    <a:pt x="103784" y="0"/>
                  </a:moveTo>
                  <a:lnTo>
                    <a:pt x="62942" y="7485"/>
                  </a:lnTo>
                  <a:lnTo>
                    <a:pt x="29578" y="29933"/>
                  </a:lnTo>
                  <a:lnTo>
                    <a:pt x="7392" y="63682"/>
                  </a:lnTo>
                  <a:lnTo>
                    <a:pt x="0" y="105003"/>
                  </a:lnTo>
                  <a:lnTo>
                    <a:pt x="1777" y="126452"/>
                  </a:lnTo>
                  <a:lnTo>
                    <a:pt x="16085" y="162939"/>
                  </a:lnTo>
                  <a:lnTo>
                    <a:pt x="44039" y="190024"/>
                  </a:lnTo>
                  <a:lnTo>
                    <a:pt x="81665" y="203865"/>
                  </a:lnTo>
                  <a:lnTo>
                    <a:pt x="103784" y="205587"/>
                  </a:lnTo>
                  <a:lnTo>
                    <a:pt x="123430" y="204264"/>
                  </a:lnTo>
                  <a:lnTo>
                    <a:pt x="132178" y="202412"/>
                  </a:lnTo>
                  <a:lnTo>
                    <a:pt x="103784" y="202412"/>
                  </a:lnTo>
                  <a:lnTo>
                    <a:pt x="82180" y="200731"/>
                  </a:lnTo>
                  <a:lnTo>
                    <a:pt x="45727" y="187333"/>
                  </a:lnTo>
                  <a:lnTo>
                    <a:pt x="10091" y="144614"/>
                  </a:lnTo>
                  <a:lnTo>
                    <a:pt x="3175" y="105003"/>
                  </a:lnTo>
                  <a:lnTo>
                    <a:pt x="4969" y="83973"/>
                  </a:lnTo>
                  <a:lnTo>
                    <a:pt x="19293" y="47591"/>
                  </a:lnTo>
                  <a:lnTo>
                    <a:pt x="47077" y="19482"/>
                  </a:lnTo>
                  <a:lnTo>
                    <a:pt x="83016" y="4996"/>
                  </a:lnTo>
                  <a:lnTo>
                    <a:pt x="103784" y="3175"/>
                  </a:lnTo>
                  <a:lnTo>
                    <a:pt x="131599" y="3175"/>
                  </a:lnTo>
                  <a:lnTo>
                    <a:pt x="118725" y="859"/>
                  </a:lnTo>
                  <a:lnTo>
                    <a:pt x="103784" y="0"/>
                  </a:lnTo>
                  <a:close/>
                </a:path>
                <a:path w="189864" h="205739">
                  <a:moveTo>
                    <a:pt x="189267" y="150342"/>
                  </a:moveTo>
                  <a:lnTo>
                    <a:pt x="186143" y="150342"/>
                  </a:lnTo>
                  <a:lnTo>
                    <a:pt x="187718" y="150482"/>
                  </a:lnTo>
                  <a:lnTo>
                    <a:pt x="186130" y="150482"/>
                  </a:lnTo>
                  <a:lnTo>
                    <a:pt x="186004" y="151853"/>
                  </a:lnTo>
                  <a:lnTo>
                    <a:pt x="185223" y="156184"/>
                  </a:lnTo>
                  <a:lnTo>
                    <a:pt x="182168" y="172402"/>
                  </a:lnTo>
                  <a:lnTo>
                    <a:pt x="181584" y="175069"/>
                  </a:lnTo>
                  <a:lnTo>
                    <a:pt x="181381" y="176758"/>
                  </a:lnTo>
                  <a:lnTo>
                    <a:pt x="141357" y="197232"/>
                  </a:lnTo>
                  <a:lnTo>
                    <a:pt x="103784" y="202412"/>
                  </a:lnTo>
                  <a:lnTo>
                    <a:pt x="132178" y="202412"/>
                  </a:lnTo>
                  <a:lnTo>
                    <a:pt x="177304" y="184365"/>
                  </a:lnTo>
                  <a:lnTo>
                    <a:pt x="184702" y="175652"/>
                  </a:lnTo>
                  <a:lnTo>
                    <a:pt x="183159" y="175310"/>
                  </a:lnTo>
                  <a:lnTo>
                    <a:pt x="184784" y="175310"/>
                  </a:lnTo>
                  <a:lnTo>
                    <a:pt x="185280" y="173075"/>
                  </a:lnTo>
                  <a:lnTo>
                    <a:pt x="188700" y="154787"/>
                  </a:lnTo>
                  <a:lnTo>
                    <a:pt x="189153" y="152273"/>
                  </a:lnTo>
                  <a:lnTo>
                    <a:pt x="189192" y="151853"/>
                  </a:lnTo>
                  <a:lnTo>
                    <a:pt x="189267" y="150342"/>
                  </a:lnTo>
                  <a:close/>
                </a:path>
                <a:path w="189864" h="205739">
                  <a:moveTo>
                    <a:pt x="103873" y="8432"/>
                  </a:moveTo>
                  <a:lnTo>
                    <a:pt x="57010" y="21282"/>
                  </a:lnTo>
                  <a:lnTo>
                    <a:pt x="29175" y="58342"/>
                  </a:lnTo>
                  <a:lnTo>
                    <a:pt x="23837" y="93522"/>
                  </a:lnTo>
                  <a:lnTo>
                    <a:pt x="25315" y="115035"/>
                  </a:lnTo>
                  <a:lnTo>
                    <a:pt x="37168" y="152022"/>
                  </a:lnTo>
                  <a:lnTo>
                    <a:pt x="74812" y="189082"/>
                  </a:lnTo>
                  <a:lnTo>
                    <a:pt x="108864" y="196303"/>
                  </a:lnTo>
                  <a:lnTo>
                    <a:pt x="119745" y="195573"/>
                  </a:lnTo>
                  <a:lnTo>
                    <a:pt x="130530" y="193386"/>
                  </a:lnTo>
                  <a:lnTo>
                    <a:pt x="131285" y="193128"/>
                  </a:lnTo>
                  <a:lnTo>
                    <a:pt x="108864" y="193128"/>
                  </a:lnTo>
                  <a:lnTo>
                    <a:pt x="91671" y="191394"/>
                  </a:lnTo>
                  <a:lnTo>
                    <a:pt x="50012" y="165430"/>
                  </a:lnTo>
                  <a:lnTo>
                    <a:pt x="28459" y="114586"/>
                  </a:lnTo>
                  <a:lnTo>
                    <a:pt x="27012" y="93522"/>
                  </a:lnTo>
                  <a:lnTo>
                    <a:pt x="28309" y="75405"/>
                  </a:lnTo>
                  <a:lnTo>
                    <a:pt x="47586" y="33477"/>
                  </a:lnTo>
                  <a:lnTo>
                    <a:pt x="86888" y="12981"/>
                  </a:lnTo>
                  <a:lnTo>
                    <a:pt x="103873" y="11607"/>
                  </a:lnTo>
                  <a:lnTo>
                    <a:pt x="126414" y="11607"/>
                  </a:lnTo>
                  <a:lnTo>
                    <a:pt x="125981" y="11410"/>
                  </a:lnTo>
                  <a:lnTo>
                    <a:pt x="103873" y="8432"/>
                  </a:lnTo>
                  <a:close/>
                </a:path>
                <a:path w="189864" h="205739">
                  <a:moveTo>
                    <a:pt x="185648" y="146164"/>
                  </a:moveTo>
                  <a:lnTo>
                    <a:pt x="178308" y="154787"/>
                  </a:lnTo>
                  <a:lnTo>
                    <a:pt x="173661" y="162402"/>
                  </a:lnTo>
                  <a:lnTo>
                    <a:pt x="140002" y="186812"/>
                  </a:lnTo>
                  <a:lnTo>
                    <a:pt x="108864" y="193128"/>
                  </a:lnTo>
                  <a:lnTo>
                    <a:pt x="131285" y="193128"/>
                  </a:lnTo>
                  <a:lnTo>
                    <a:pt x="169656" y="171735"/>
                  </a:lnTo>
                  <a:lnTo>
                    <a:pt x="182372" y="153708"/>
                  </a:lnTo>
                  <a:lnTo>
                    <a:pt x="183448" y="151853"/>
                  </a:lnTo>
                  <a:lnTo>
                    <a:pt x="184368" y="150622"/>
                  </a:lnTo>
                  <a:lnTo>
                    <a:pt x="185343" y="149517"/>
                  </a:lnTo>
                  <a:lnTo>
                    <a:pt x="185534" y="149390"/>
                  </a:lnTo>
                  <a:lnTo>
                    <a:pt x="185534" y="148996"/>
                  </a:lnTo>
                  <a:lnTo>
                    <a:pt x="188890" y="148996"/>
                  </a:lnTo>
                  <a:lnTo>
                    <a:pt x="188468" y="147485"/>
                  </a:lnTo>
                  <a:lnTo>
                    <a:pt x="185648" y="146164"/>
                  </a:lnTo>
                  <a:close/>
                </a:path>
                <a:path w="189864" h="205739">
                  <a:moveTo>
                    <a:pt x="184784" y="175310"/>
                  </a:moveTo>
                  <a:lnTo>
                    <a:pt x="183159" y="175310"/>
                  </a:lnTo>
                  <a:lnTo>
                    <a:pt x="184721" y="175539"/>
                  </a:lnTo>
                  <a:lnTo>
                    <a:pt x="184784" y="175310"/>
                  </a:lnTo>
                  <a:close/>
                </a:path>
                <a:path w="189864" h="205739">
                  <a:moveTo>
                    <a:pt x="183159" y="175310"/>
                  </a:moveTo>
                  <a:lnTo>
                    <a:pt x="184702" y="175652"/>
                  </a:lnTo>
                  <a:lnTo>
                    <a:pt x="183159" y="175310"/>
                  </a:lnTo>
                  <a:close/>
                </a:path>
                <a:path w="189864" h="205739">
                  <a:moveTo>
                    <a:pt x="186143" y="150342"/>
                  </a:moveTo>
                  <a:lnTo>
                    <a:pt x="186131" y="150482"/>
                  </a:lnTo>
                  <a:lnTo>
                    <a:pt x="187718" y="150482"/>
                  </a:lnTo>
                  <a:lnTo>
                    <a:pt x="186143" y="150342"/>
                  </a:lnTo>
                  <a:close/>
                </a:path>
                <a:path w="189864" h="205739">
                  <a:moveTo>
                    <a:pt x="188890" y="148996"/>
                  </a:moveTo>
                  <a:lnTo>
                    <a:pt x="185534" y="148996"/>
                  </a:lnTo>
                  <a:lnTo>
                    <a:pt x="185648" y="149339"/>
                  </a:lnTo>
                  <a:lnTo>
                    <a:pt x="185940" y="149390"/>
                  </a:lnTo>
                  <a:lnTo>
                    <a:pt x="186131" y="150481"/>
                  </a:lnTo>
                  <a:lnTo>
                    <a:pt x="186143" y="150342"/>
                  </a:lnTo>
                  <a:lnTo>
                    <a:pt x="189267" y="150342"/>
                  </a:lnTo>
                  <a:lnTo>
                    <a:pt x="188890" y="148996"/>
                  </a:lnTo>
                  <a:close/>
                </a:path>
                <a:path w="189864" h="205739">
                  <a:moveTo>
                    <a:pt x="126414" y="11607"/>
                  </a:moveTo>
                  <a:lnTo>
                    <a:pt x="103873" y="11607"/>
                  </a:lnTo>
                  <a:lnTo>
                    <a:pt x="125102" y="14464"/>
                  </a:lnTo>
                  <a:lnTo>
                    <a:pt x="143983" y="23020"/>
                  </a:lnTo>
                  <a:lnTo>
                    <a:pt x="160573" y="37341"/>
                  </a:lnTo>
                  <a:lnTo>
                    <a:pt x="174929" y="57492"/>
                  </a:lnTo>
                  <a:lnTo>
                    <a:pt x="176167" y="59690"/>
                  </a:lnTo>
                  <a:lnTo>
                    <a:pt x="177097" y="61112"/>
                  </a:lnTo>
                  <a:lnTo>
                    <a:pt x="178063" y="62255"/>
                  </a:lnTo>
                  <a:lnTo>
                    <a:pt x="179832" y="64185"/>
                  </a:lnTo>
                  <a:lnTo>
                    <a:pt x="181965" y="64249"/>
                  </a:lnTo>
                  <a:lnTo>
                    <a:pt x="184303" y="62687"/>
                  </a:lnTo>
                  <a:lnTo>
                    <a:pt x="181444" y="62687"/>
                  </a:lnTo>
                  <a:lnTo>
                    <a:pt x="180555" y="61366"/>
                  </a:lnTo>
                  <a:lnTo>
                    <a:pt x="181101" y="61002"/>
                  </a:lnTo>
                  <a:lnTo>
                    <a:pt x="179501" y="59321"/>
                  </a:lnTo>
                  <a:lnTo>
                    <a:pt x="177685" y="55930"/>
                  </a:lnTo>
                  <a:lnTo>
                    <a:pt x="162943" y="35221"/>
                  </a:lnTo>
                  <a:lnTo>
                    <a:pt x="145689" y="20361"/>
                  </a:lnTo>
                  <a:lnTo>
                    <a:pt x="126414" y="11607"/>
                  </a:lnTo>
                  <a:close/>
                </a:path>
                <a:path w="189864" h="205739">
                  <a:moveTo>
                    <a:pt x="181101" y="61002"/>
                  </a:moveTo>
                  <a:lnTo>
                    <a:pt x="180555" y="61366"/>
                  </a:lnTo>
                  <a:lnTo>
                    <a:pt x="181444" y="62687"/>
                  </a:lnTo>
                  <a:lnTo>
                    <a:pt x="181356" y="61429"/>
                  </a:lnTo>
                  <a:lnTo>
                    <a:pt x="181254" y="61163"/>
                  </a:lnTo>
                  <a:lnTo>
                    <a:pt x="181101" y="61002"/>
                  </a:lnTo>
                  <a:close/>
                </a:path>
                <a:path w="189864" h="205739">
                  <a:moveTo>
                    <a:pt x="185290" y="61099"/>
                  </a:moveTo>
                  <a:lnTo>
                    <a:pt x="181356" y="61099"/>
                  </a:lnTo>
                  <a:lnTo>
                    <a:pt x="181444" y="62687"/>
                  </a:lnTo>
                  <a:lnTo>
                    <a:pt x="184303" y="62687"/>
                  </a:lnTo>
                  <a:lnTo>
                    <a:pt x="184950" y="62255"/>
                  </a:lnTo>
                  <a:lnTo>
                    <a:pt x="185290" y="61099"/>
                  </a:lnTo>
                  <a:close/>
                </a:path>
                <a:path w="189864" h="205739">
                  <a:moveTo>
                    <a:pt x="181372" y="61389"/>
                  </a:moveTo>
                  <a:close/>
                </a:path>
                <a:path w="189864" h="205739">
                  <a:moveTo>
                    <a:pt x="180594" y="21793"/>
                  </a:moveTo>
                  <a:lnTo>
                    <a:pt x="177444" y="22212"/>
                  </a:lnTo>
                  <a:lnTo>
                    <a:pt x="182016" y="56476"/>
                  </a:lnTo>
                  <a:lnTo>
                    <a:pt x="182237" y="58342"/>
                  </a:lnTo>
                  <a:lnTo>
                    <a:pt x="182314" y="59969"/>
                  </a:lnTo>
                  <a:lnTo>
                    <a:pt x="182232" y="60248"/>
                  </a:lnTo>
                  <a:lnTo>
                    <a:pt x="181101" y="61002"/>
                  </a:lnTo>
                  <a:lnTo>
                    <a:pt x="181254" y="61163"/>
                  </a:lnTo>
                  <a:lnTo>
                    <a:pt x="185290" y="61099"/>
                  </a:lnTo>
                  <a:lnTo>
                    <a:pt x="185540" y="60248"/>
                  </a:lnTo>
                  <a:lnTo>
                    <a:pt x="185431" y="58342"/>
                  </a:lnTo>
                  <a:lnTo>
                    <a:pt x="185145" y="55930"/>
                  </a:lnTo>
                  <a:lnTo>
                    <a:pt x="180594" y="21793"/>
                  </a:lnTo>
                  <a:close/>
                </a:path>
                <a:path w="189864" h="205739">
                  <a:moveTo>
                    <a:pt x="181356" y="61140"/>
                  </a:moveTo>
                  <a:close/>
                </a:path>
                <a:path w="189864" h="205739">
                  <a:moveTo>
                    <a:pt x="181356" y="61099"/>
                  </a:moveTo>
                  <a:lnTo>
                    <a:pt x="181483" y="61112"/>
                  </a:lnTo>
                  <a:lnTo>
                    <a:pt x="181356" y="61099"/>
                  </a:lnTo>
                  <a:close/>
                </a:path>
                <a:path w="189864" h="205739">
                  <a:moveTo>
                    <a:pt x="179842" y="18161"/>
                  </a:moveTo>
                  <a:lnTo>
                    <a:pt x="176022" y="18161"/>
                  </a:lnTo>
                  <a:lnTo>
                    <a:pt x="176517" y="18707"/>
                  </a:lnTo>
                  <a:lnTo>
                    <a:pt x="176872" y="19304"/>
                  </a:lnTo>
                  <a:lnTo>
                    <a:pt x="177228" y="20510"/>
                  </a:lnTo>
                  <a:lnTo>
                    <a:pt x="177444" y="22212"/>
                  </a:lnTo>
                  <a:lnTo>
                    <a:pt x="180501" y="21805"/>
                  </a:lnTo>
                  <a:lnTo>
                    <a:pt x="180388" y="20256"/>
                  </a:lnTo>
                  <a:lnTo>
                    <a:pt x="180192" y="19304"/>
                  </a:lnTo>
                  <a:lnTo>
                    <a:pt x="179959" y="18376"/>
                  </a:lnTo>
                  <a:lnTo>
                    <a:pt x="179842" y="18161"/>
                  </a:lnTo>
                  <a:close/>
                </a:path>
                <a:path w="189864" h="205739">
                  <a:moveTo>
                    <a:pt x="131599" y="3175"/>
                  </a:moveTo>
                  <a:lnTo>
                    <a:pt x="103784" y="3175"/>
                  </a:lnTo>
                  <a:lnTo>
                    <a:pt x="118352" y="4011"/>
                  </a:lnTo>
                  <a:lnTo>
                    <a:pt x="132305" y="6519"/>
                  </a:lnTo>
                  <a:lnTo>
                    <a:pt x="145653" y="10702"/>
                  </a:lnTo>
                  <a:lnTo>
                    <a:pt x="158407" y="16560"/>
                  </a:lnTo>
                  <a:lnTo>
                    <a:pt x="164185" y="19583"/>
                  </a:lnTo>
                  <a:lnTo>
                    <a:pt x="166573" y="20624"/>
                  </a:lnTo>
                  <a:lnTo>
                    <a:pt x="169722" y="21729"/>
                  </a:lnTo>
                  <a:lnTo>
                    <a:pt x="172478" y="20256"/>
                  </a:lnTo>
                  <a:lnTo>
                    <a:pt x="174647" y="18859"/>
                  </a:lnTo>
                  <a:lnTo>
                    <a:pt x="171729" y="18859"/>
                  </a:lnTo>
                  <a:lnTo>
                    <a:pt x="171301" y="18275"/>
                  </a:lnTo>
                  <a:lnTo>
                    <a:pt x="169456" y="18275"/>
                  </a:lnTo>
                  <a:lnTo>
                    <a:pt x="167741" y="17678"/>
                  </a:lnTo>
                  <a:lnTo>
                    <a:pt x="165557" y="16713"/>
                  </a:lnTo>
                  <a:lnTo>
                    <a:pt x="159905" y="13754"/>
                  </a:lnTo>
                  <a:lnTo>
                    <a:pt x="146793" y="7736"/>
                  </a:lnTo>
                  <a:lnTo>
                    <a:pt x="133064" y="3438"/>
                  </a:lnTo>
                  <a:lnTo>
                    <a:pt x="131599" y="3175"/>
                  </a:lnTo>
                  <a:close/>
                </a:path>
                <a:path w="189864" h="205739">
                  <a:moveTo>
                    <a:pt x="170980" y="17462"/>
                  </a:moveTo>
                  <a:lnTo>
                    <a:pt x="170864" y="17678"/>
                  </a:lnTo>
                  <a:lnTo>
                    <a:pt x="171729" y="18859"/>
                  </a:lnTo>
                  <a:lnTo>
                    <a:pt x="170980" y="17462"/>
                  </a:lnTo>
                  <a:close/>
                </a:path>
                <a:path w="189864" h="205739">
                  <a:moveTo>
                    <a:pt x="179463" y="17462"/>
                  </a:moveTo>
                  <a:lnTo>
                    <a:pt x="170980" y="17462"/>
                  </a:lnTo>
                  <a:lnTo>
                    <a:pt x="171729" y="18859"/>
                  </a:lnTo>
                  <a:lnTo>
                    <a:pt x="174647" y="18859"/>
                  </a:lnTo>
                  <a:lnTo>
                    <a:pt x="175120" y="18554"/>
                  </a:lnTo>
                  <a:lnTo>
                    <a:pt x="175844" y="18211"/>
                  </a:lnTo>
                  <a:lnTo>
                    <a:pt x="176022" y="18161"/>
                  </a:lnTo>
                  <a:lnTo>
                    <a:pt x="179842" y="18161"/>
                  </a:lnTo>
                  <a:lnTo>
                    <a:pt x="179463" y="17462"/>
                  </a:lnTo>
                  <a:close/>
                </a:path>
                <a:path w="189864" h="205739">
                  <a:moveTo>
                    <a:pt x="170871" y="17520"/>
                  </a:moveTo>
                  <a:lnTo>
                    <a:pt x="169456" y="18275"/>
                  </a:lnTo>
                  <a:lnTo>
                    <a:pt x="171301" y="18275"/>
                  </a:lnTo>
                  <a:lnTo>
                    <a:pt x="170864" y="17678"/>
                  </a:lnTo>
                  <a:lnTo>
                    <a:pt x="170871" y="17520"/>
                  </a:lnTo>
                  <a:close/>
                </a:path>
                <a:path w="189864" h="205739">
                  <a:moveTo>
                    <a:pt x="177469" y="14960"/>
                  </a:moveTo>
                  <a:lnTo>
                    <a:pt x="174332" y="15100"/>
                  </a:lnTo>
                  <a:lnTo>
                    <a:pt x="173037" y="16027"/>
                  </a:lnTo>
                  <a:lnTo>
                    <a:pt x="170871" y="17520"/>
                  </a:lnTo>
                  <a:lnTo>
                    <a:pt x="179463" y="17462"/>
                  </a:lnTo>
                  <a:lnTo>
                    <a:pt x="178689" y="15976"/>
                  </a:lnTo>
                  <a:lnTo>
                    <a:pt x="177469" y="1496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6319377" y="3771481"/>
              <a:ext cx="210123" cy="20701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7" name="object 17"/>
            <p:cNvSpPr/>
            <p:nvPr/>
          </p:nvSpPr>
          <p:spPr>
            <a:xfrm>
              <a:off x="4159212" y="4186605"/>
              <a:ext cx="45720" cy="128905"/>
            </a:xfrm>
            <a:custGeom>
              <a:avLst/>
              <a:gdLst/>
              <a:ahLst/>
              <a:cxnLst/>
              <a:rect l="l" t="t" r="r" b="b"/>
              <a:pathLst>
                <a:path w="45720" h="128904">
                  <a:moveTo>
                    <a:pt x="8534" y="0"/>
                  </a:moveTo>
                  <a:lnTo>
                    <a:pt x="368" y="0"/>
                  </a:lnTo>
                  <a:lnTo>
                    <a:pt x="0" y="355"/>
                  </a:lnTo>
                  <a:lnTo>
                    <a:pt x="0" y="1993"/>
                  </a:lnTo>
                  <a:lnTo>
                    <a:pt x="2271" y="3940"/>
                  </a:lnTo>
                  <a:lnTo>
                    <a:pt x="7281" y="5329"/>
                  </a:lnTo>
                  <a:lnTo>
                    <a:pt x="12328" y="8453"/>
                  </a:lnTo>
                  <a:lnTo>
                    <a:pt x="14706" y="15608"/>
                  </a:lnTo>
                  <a:lnTo>
                    <a:pt x="14706" y="108546"/>
                  </a:lnTo>
                  <a:lnTo>
                    <a:pt x="12494" y="118076"/>
                  </a:lnTo>
                  <a:lnTo>
                    <a:pt x="7626" y="121926"/>
                  </a:lnTo>
                  <a:lnTo>
                    <a:pt x="2758" y="123395"/>
                  </a:lnTo>
                  <a:lnTo>
                    <a:pt x="546" y="125780"/>
                  </a:lnTo>
                  <a:lnTo>
                    <a:pt x="653" y="127774"/>
                  </a:lnTo>
                  <a:lnTo>
                    <a:pt x="1092" y="128498"/>
                  </a:lnTo>
                  <a:lnTo>
                    <a:pt x="6896" y="128498"/>
                  </a:lnTo>
                  <a:lnTo>
                    <a:pt x="10706" y="127774"/>
                  </a:lnTo>
                  <a:lnTo>
                    <a:pt x="45199" y="127774"/>
                  </a:lnTo>
                  <a:lnTo>
                    <a:pt x="45199" y="126682"/>
                  </a:lnTo>
                  <a:lnTo>
                    <a:pt x="42675" y="123998"/>
                  </a:lnTo>
                  <a:lnTo>
                    <a:pt x="37122" y="122467"/>
                  </a:lnTo>
                  <a:lnTo>
                    <a:pt x="31569" y="119644"/>
                  </a:lnTo>
                  <a:lnTo>
                    <a:pt x="29044" y="113080"/>
                  </a:lnTo>
                  <a:lnTo>
                    <a:pt x="29044" y="15608"/>
                  </a:lnTo>
                  <a:lnTo>
                    <a:pt x="31086" y="8322"/>
                  </a:lnTo>
                  <a:lnTo>
                    <a:pt x="35579" y="5238"/>
                  </a:lnTo>
                  <a:lnTo>
                    <a:pt x="40071" y="3888"/>
                  </a:lnTo>
                  <a:lnTo>
                    <a:pt x="42113" y="1803"/>
                  </a:lnTo>
                  <a:lnTo>
                    <a:pt x="42113" y="723"/>
                  </a:lnTo>
                  <a:lnTo>
                    <a:pt x="15062" y="723"/>
                  </a:lnTo>
                  <a:lnTo>
                    <a:pt x="8534" y="0"/>
                  </a:lnTo>
                  <a:close/>
                </a:path>
                <a:path w="45720" h="128904">
                  <a:moveTo>
                    <a:pt x="45199" y="127774"/>
                  </a:moveTo>
                  <a:lnTo>
                    <a:pt x="29578" y="127774"/>
                  </a:lnTo>
                  <a:lnTo>
                    <a:pt x="37388" y="128498"/>
                  </a:lnTo>
                  <a:lnTo>
                    <a:pt x="44653" y="128498"/>
                  </a:lnTo>
                  <a:lnTo>
                    <a:pt x="45199" y="127952"/>
                  </a:lnTo>
                  <a:lnTo>
                    <a:pt x="45199" y="127774"/>
                  </a:lnTo>
                  <a:close/>
                </a:path>
                <a:path w="45720" h="128904">
                  <a:moveTo>
                    <a:pt x="41567" y="0"/>
                  </a:moveTo>
                  <a:lnTo>
                    <a:pt x="33032" y="0"/>
                  </a:lnTo>
                  <a:lnTo>
                    <a:pt x="27406" y="723"/>
                  </a:lnTo>
                  <a:lnTo>
                    <a:pt x="42113" y="723"/>
                  </a:lnTo>
                  <a:lnTo>
                    <a:pt x="42113" y="355"/>
                  </a:lnTo>
                  <a:lnTo>
                    <a:pt x="4156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8" name="object 18"/>
            <p:cNvSpPr/>
            <p:nvPr/>
          </p:nvSpPr>
          <p:spPr>
            <a:xfrm>
              <a:off x="4283506" y="4186605"/>
              <a:ext cx="132715" cy="129539"/>
            </a:xfrm>
            <a:custGeom>
              <a:avLst/>
              <a:gdLst/>
              <a:ahLst/>
              <a:cxnLst/>
              <a:rect l="l" t="t" r="r" b="b"/>
              <a:pathLst>
                <a:path w="132714" h="129539">
                  <a:moveTo>
                    <a:pt x="50079" y="32842"/>
                  </a:moveTo>
                  <a:lnTo>
                    <a:pt x="32308" y="32842"/>
                  </a:lnTo>
                  <a:lnTo>
                    <a:pt x="34480" y="35940"/>
                  </a:lnTo>
                  <a:lnTo>
                    <a:pt x="34848" y="36296"/>
                  </a:lnTo>
                  <a:lnTo>
                    <a:pt x="112890" y="124142"/>
                  </a:lnTo>
                  <a:lnTo>
                    <a:pt x="116700" y="128320"/>
                  </a:lnTo>
                  <a:lnTo>
                    <a:pt x="118516" y="129222"/>
                  </a:lnTo>
                  <a:lnTo>
                    <a:pt x="121234" y="129222"/>
                  </a:lnTo>
                  <a:lnTo>
                    <a:pt x="121342" y="127774"/>
                  </a:lnTo>
                  <a:lnTo>
                    <a:pt x="121424" y="102539"/>
                  </a:lnTo>
                  <a:lnTo>
                    <a:pt x="112712" y="102539"/>
                  </a:lnTo>
                  <a:lnTo>
                    <a:pt x="111988" y="101815"/>
                  </a:lnTo>
                  <a:lnTo>
                    <a:pt x="110896" y="100545"/>
                  </a:lnTo>
                  <a:lnTo>
                    <a:pt x="50079" y="32842"/>
                  </a:lnTo>
                  <a:close/>
                </a:path>
                <a:path w="132714" h="129539">
                  <a:moveTo>
                    <a:pt x="5626" y="0"/>
                  </a:moveTo>
                  <a:lnTo>
                    <a:pt x="2717" y="0"/>
                  </a:lnTo>
                  <a:lnTo>
                    <a:pt x="0" y="1803"/>
                  </a:lnTo>
                  <a:lnTo>
                    <a:pt x="3430" y="4637"/>
                  </a:lnTo>
                  <a:lnTo>
                    <a:pt x="10979" y="7142"/>
                  </a:lnTo>
                  <a:lnTo>
                    <a:pt x="18527" y="15464"/>
                  </a:lnTo>
                  <a:lnTo>
                    <a:pt x="21958" y="35750"/>
                  </a:lnTo>
                  <a:lnTo>
                    <a:pt x="21958" y="102730"/>
                  </a:lnTo>
                  <a:lnTo>
                    <a:pt x="19463" y="116273"/>
                  </a:lnTo>
                  <a:lnTo>
                    <a:pt x="13976" y="121766"/>
                  </a:lnTo>
                  <a:lnTo>
                    <a:pt x="8488" y="123684"/>
                  </a:lnTo>
                  <a:lnTo>
                    <a:pt x="5994" y="126504"/>
                  </a:lnTo>
                  <a:lnTo>
                    <a:pt x="6054" y="127774"/>
                  </a:lnTo>
                  <a:lnTo>
                    <a:pt x="6172" y="128498"/>
                  </a:lnTo>
                  <a:lnTo>
                    <a:pt x="9613" y="128498"/>
                  </a:lnTo>
                  <a:lnTo>
                    <a:pt x="19049" y="127774"/>
                  </a:lnTo>
                  <a:lnTo>
                    <a:pt x="45643" y="127774"/>
                  </a:lnTo>
                  <a:lnTo>
                    <a:pt x="45732" y="126136"/>
                  </a:lnTo>
                  <a:lnTo>
                    <a:pt x="43238" y="124041"/>
                  </a:lnTo>
                  <a:lnTo>
                    <a:pt x="37750" y="122985"/>
                  </a:lnTo>
                  <a:lnTo>
                    <a:pt x="32263" y="119783"/>
                  </a:lnTo>
                  <a:lnTo>
                    <a:pt x="29768" y="111251"/>
                  </a:lnTo>
                  <a:lnTo>
                    <a:pt x="29768" y="33400"/>
                  </a:lnTo>
                  <a:lnTo>
                    <a:pt x="30302" y="32842"/>
                  </a:lnTo>
                  <a:lnTo>
                    <a:pt x="50079" y="32842"/>
                  </a:lnTo>
                  <a:lnTo>
                    <a:pt x="24320" y="4165"/>
                  </a:lnTo>
                  <a:lnTo>
                    <a:pt x="23228" y="2895"/>
                  </a:lnTo>
                  <a:lnTo>
                    <a:pt x="21999" y="723"/>
                  </a:lnTo>
                  <a:lnTo>
                    <a:pt x="8343" y="723"/>
                  </a:lnTo>
                  <a:lnTo>
                    <a:pt x="5626" y="0"/>
                  </a:lnTo>
                  <a:close/>
                </a:path>
                <a:path w="132714" h="129539">
                  <a:moveTo>
                    <a:pt x="45643" y="127774"/>
                  </a:moveTo>
                  <a:lnTo>
                    <a:pt x="34302" y="127774"/>
                  </a:lnTo>
                  <a:lnTo>
                    <a:pt x="39382" y="128498"/>
                  </a:lnTo>
                  <a:lnTo>
                    <a:pt x="45554" y="128498"/>
                  </a:lnTo>
                  <a:lnTo>
                    <a:pt x="45643" y="127774"/>
                  </a:lnTo>
                  <a:close/>
                </a:path>
                <a:path w="132714" h="129539">
                  <a:moveTo>
                    <a:pt x="100914" y="0"/>
                  </a:moveTo>
                  <a:lnTo>
                    <a:pt x="94386" y="0"/>
                  </a:lnTo>
                  <a:lnTo>
                    <a:pt x="93471" y="533"/>
                  </a:lnTo>
                  <a:lnTo>
                    <a:pt x="93471" y="1803"/>
                  </a:lnTo>
                  <a:lnTo>
                    <a:pt x="96619" y="4562"/>
                  </a:lnTo>
                  <a:lnTo>
                    <a:pt x="103543" y="6572"/>
                  </a:lnTo>
                  <a:lnTo>
                    <a:pt x="110466" y="11915"/>
                  </a:lnTo>
                  <a:lnTo>
                    <a:pt x="113614" y="24676"/>
                  </a:lnTo>
                  <a:lnTo>
                    <a:pt x="113614" y="102006"/>
                  </a:lnTo>
                  <a:lnTo>
                    <a:pt x="113436" y="102539"/>
                  </a:lnTo>
                  <a:lnTo>
                    <a:pt x="121424" y="102539"/>
                  </a:lnTo>
                  <a:lnTo>
                    <a:pt x="121424" y="3073"/>
                  </a:lnTo>
                  <a:lnTo>
                    <a:pt x="132143" y="3073"/>
                  </a:lnTo>
                  <a:lnTo>
                    <a:pt x="132143" y="1625"/>
                  </a:lnTo>
                  <a:lnTo>
                    <a:pt x="131129" y="723"/>
                  </a:lnTo>
                  <a:lnTo>
                    <a:pt x="106171" y="723"/>
                  </a:lnTo>
                  <a:lnTo>
                    <a:pt x="100914" y="0"/>
                  </a:lnTo>
                  <a:close/>
                </a:path>
                <a:path w="132714" h="129539">
                  <a:moveTo>
                    <a:pt x="132143" y="3073"/>
                  </a:moveTo>
                  <a:lnTo>
                    <a:pt x="121424" y="3073"/>
                  </a:lnTo>
                  <a:lnTo>
                    <a:pt x="132143" y="6349"/>
                  </a:lnTo>
                  <a:lnTo>
                    <a:pt x="132143" y="3073"/>
                  </a:lnTo>
                  <a:close/>
                </a:path>
                <a:path w="132714" h="129539">
                  <a:moveTo>
                    <a:pt x="21589" y="0"/>
                  </a:moveTo>
                  <a:lnTo>
                    <a:pt x="16878" y="0"/>
                  </a:lnTo>
                  <a:lnTo>
                    <a:pt x="13969" y="723"/>
                  </a:lnTo>
                  <a:lnTo>
                    <a:pt x="21999" y="723"/>
                  </a:lnTo>
                  <a:lnTo>
                    <a:pt x="21589" y="0"/>
                  </a:lnTo>
                  <a:close/>
                </a:path>
                <a:path w="132714" h="129539">
                  <a:moveTo>
                    <a:pt x="130314" y="0"/>
                  </a:moveTo>
                  <a:lnTo>
                    <a:pt x="125958" y="0"/>
                  </a:lnTo>
                  <a:lnTo>
                    <a:pt x="118160" y="723"/>
                  </a:lnTo>
                  <a:lnTo>
                    <a:pt x="131129" y="723"/>
                  </a:lnTo>
                  <a:lnTo>
                    <a:pt x="130314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9" name="object 19"/>
            <p:cNvSpPr/>
            <p:nvPr/>
          </p:nvSpPr>
          <p:spPr>
            <a:xfrm>
              <a:off x="4500155" y="4186605"/>
              <a:ext cx="116839" cy="128905"/>
            </a:xfrm>
            <a:custGeom>
              <a:avLst/>
              <a:gdLst/>
              <a:ahLst/>
              <a:cxnLst/>
              <a:rect l="l" t="t" r="r" b="b"/>
              <a:pathLst>
                <a:path w="116839" h="128904">
                  <a:moveTo>
                    <a:pt x="36842" y="121792"/>
                  </a:moveTo>
                  <a:lnTo>
                    <a:pt x="36842" y="127952"/>
                  </a:lnTo>
                  <a:lnTo>
                    <a:pt x="37388" y="128498"/>
                  </a:lnTo>
                  <a:lnTo>
                    <a:pt x="40119" y="128498"/>
                  </a:lnTo>
                  <a:lnTo>
                    <a:pt x="43560" y="127774"/>
                  </a:lnTo>
                  <a:lnTo>
                    <a:pt x="80324" y="127774"/>
                  </a:lnTo>
                  <a:lnTo>
                    <a:pt x="80225" y="126326"/>
                  </a:lnTo>
                  <a:lnTo>
                    <a:pt x="77927" y="123770"/>
                  </a:lnTo>
                  <a:lnTo>
                    <a:pt x="77239" y="123596"/>
                  </a:lnTo>
                  <a:lnTo>
                    <a:pt x="51180" y="123596"/>
                  </a:lnTo>
                  <a:lnTo>
                    <a:pt x="36842" y="121792"/>
                  </a:lnTo>
                  <a:close/>
                </a:path>
                <a:path w="116839" h="128904">
                  <a:moveTo>
                    <a:pt x="80324" y="127774"/>
                  </a:moveTo>
                  <a:lnTo>
                    <a:pt x="69151" y="127774"/>
                  </a:lnTo>
                  <a:lnTo>
                    <a:pt x="74231" y="128498"/>
                  </a:lnTo>
                  <a:lnTo>
                    <a:pt x="80403" y="128498"/>
                  </a:lnTo>
                  <a:lnTo>
                    <a:pt x="80324" y="127774"/>
                  </a:lnTo>
                  <a:close/>
                </a:path>
                <a:path w="116839" h="128904">
                  <a:moveTo>
                    <a:pt x="65519" y="9245"/>
                  </a:moveTo>
                  <a:lnTo>
                    <a:pt x="64617" y="9982"/>
                  </a:lnTo>
                  <a:lnTo>
                    <a:pt x="49364" y="9982"/>
                  </a:lnTo>
                  <a:lnTo>
                    <a:pt x="51904" y="10159"/>
                  </a:lnTo>
                  <a:lnTo>
                    <a:pt x="51199" y="16878"/>
                  </a:lnTo>
                  <a:lnTo>
                    <a:pt x="51180" y="123596"/>
                  </a:lnTo>
                  <a:lnTo>
                    <a:pt x="77239" y="123596"/>
                  </a:lnTo>
                  <a:lnTo>
                    <a:pt x="72872" y="122489"/>
                  </a:lnTo>
                  <a:lnTo>
                    <a:pt x="67817" y="119406"/>
                  </a:lnTo>
                  <a:lnTo>
                    <a:pt x="65519" y="111442"/>
                  </a:lnTo>
                  <a:lnTo>
                    <a:pt x="65519" y="9245"/>
                  </a:lnTo>
                  <a:close/>
                </a:path>
                <a:path w="116839" h="128904">
                  <a:moveTo>
                    <a:pt x="1993" y="0"/>
                  </a:moveTo>
                  <a:lnTo>
                    <a:pt x="2142" y="5257"/>
                  </a:lnTo>
                  <a:lnTo>
                    <a:pt x="1993" y="7073"/>
                  </a:lnTo>
                  <a:lnTo>
                    <a:pt x="0" y="24676"/>
                  </a:lnTo>
                  <a:lnTo>
                    <a:pt x="1816" y="26860"/>
                  </a:lnTo>
                  <a:lnTo>
                    <a:pt x="4178" y="26860"/>
                  </a:lnTo>
                  <a:lnTo>
                    <a:pt x="4356" y="24498"/>
                  </a:lnTo>
                  <a:lnTo>
                    <a:pt x="4902" y="22682"/>
                  </a:lnTo>
                  <a:lnTo>
                    <a:pt x="8166" y="12699"/>
                  </a:lnTo>
                  <a:lnTo>
                    <a:pt x="8534" y="9982"/>
                  </a:lnTo>
                  <a:lnTo>
                    <a:pt x="64617" y="9982"/>
                  </a:lnTo>
                  <a:lnTo>
                    <a:pt x="65519" y="9245"/>
                  </a:lnTo>
                  <a:lnTo>
                    <a:pt x="115512" y="9245"/>
                  </a:lnTo>
                  <a:lnTo>
                    <a:pt x="115248" y="4902"/>
                  </a:lnTo>
                  <a:lnTo>
                    <a:pt x="115074" y="1092"/>
                  </a:lnTo>
                  <a:lnTo>
                    <a:pt x="114671" y="610"/>
                  </a:lnTo>
                  <a:lnTo>
                    <a:pt x="40869" y="610"/>
                  </a:lnTo>
                  <a:lnTo>
                    <a:pt x="16000" y="113"/>
                  </a:lnTo>
                  <a:lnTo>
                    <a:pt x="1993" y="0"/>
                  </a:lnTo>
                  <a:close/>
                </a:path>
                <a:path w="116839" h="128904">
                  <a:moveTo>
                    <a:pt x="115512" y="9245"/>
                  </a:moveTo>
                  <a:lnTo>
                    <a:pt x="65519" y="9245"/>
                  </a:lnTo>
                  <a:lnTo>
                    <a:pt x="65519" y="9982"/>
                  </a:lnTo>
                  <a:lnTo>
                    <a:pt x="98742" y="9982"/>
                  </a:lnTo>
                  <a:lnTo>
                    <a:pt x="108020" y="12137"/>
                  </a:lnTo>
                  <a:lnTo>
                    <a:pt x="110880" y="16878"/>
                  </a:lnTo>
                  <a:lnTo>
                    <a:pt x="111526" y="21619"/>
                  </a:lnTo>
                  <a:lnTo>
                    <a:pt x="114160" y="23774"/>
                  </a:lnTo>
                  <a:lnTo>
                    <a:pt x="116522" y="23774"/>
                  </a:lnTo>
                  <a:lnTo>
                    <a:pt x="116357" y="21589"/>
                  </a:lnTo>
                  <a:lnTo>
                    <a:pt x="116166" y="19786"/>
                  </a:lnTo>
                  <a:lnTo>
                    <a:pt x="115512" y="9245"/>
                  </a:lnTo>
                  <a:close/>
                </a:path>
                <a:path w="116839" h="128904">
                  <a:moveTo>
                    <a:pt x="114160" y="0"/>
                  </a:moveTo>
                  <a:lnTo>
                    <a:pt x="78467" y="610"/>
                  </a:lnTo>
                  <a:lnTo>
                    <a:pt x="114671" y="610"/>
                  </a:lnTo>
                  <a:lnTo>
                    <a:pt x="114160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0" name="object 20"/>
            <p:cNvSpPr/>
            <p:nvPr/>
          </p:nvSpPr>
          <p:spPr>
            <a:xfrm>
              <a:off x="4695583" y="4186605"/>
              <a:ext cx="95885" cy="128905"/>
            </a:xfrm>
            <a:custGeom>
              <a:avLst/>
              <a:gdLst/>
              <a:ahLst/>
              <a:cxnLst/>
              <a:rect l="l" t="t" r="r" b="b"/>
              <a:pathLst>
                <a:path w="95885" h="128904">
                  <a:moveTo>
                    <a:pt x="81410" y="127745"/>
                  </a:moveTo>
                  <a:lnTo>
                    <a:pt x="37384" y="127745"/>
                  </a:lnTo>
                  <a:lnTo>
                    <a:pt x="58081" y="128346"/>
                  </a:lnTo>
                  <a:lnTo>
                    <a:pt x="68427" y="128511"/>
                  </a:lnTo>
                  <a:lnTo>
                    <a:pt x="76403" y="128511"/>
                  </a:lnTo>
                  <a:lnTo>
                    <a:pt x="80403" y="128879"/>
                  </a:lnTo>
                  <a:lnTo>
                    <a:pt x="81410" y="127745"/>
                  </a:lnTo>
                  <a:close/>
                </a:path>
                <a:path w="95885" h="128904">
                  <a:moveTo>
                    <a:pt x="1092" y="0"/>
                  </a:moveTo>
                  <a:lnTo>
                    <a:pt x="0" y="736"/>
                  </a:lnTo>
                  <a:lnTo>
                    <a:pt x="0" y="4368"/>
                  </a:lnTo>
                  <a:lnTo>
                    <a:pt x="3987" y="4724"/>
                  </a:lnTo>
                  <a:lnTo>
                    <a:pt x="5435" y="5079"/>
                  </a:lnTo>
                  <a:lnTo>
                    <a:pt x="15240" y="6540"/>
                  </a:lnTo>
                  <a:lnTo>
                    <a:pt x="15240" y="114719"/>
                  </a:lnTo>
                  <a:lnTo>
                    <a:pt x="14884" y="119799"/>
                  </a:lnTo>
                  <a:lnTo>
                    <a:pt x="10160" y="121970"/>
                  </a:lnTo>
                  <a:lnTo>
                    <a:pt x="4343" y="124879"/>
                  </a:lnTo>
                  <a:lnTo>
                    <a:pt x="2477" y="124879"/>
                  </a:lnTo>
                  <a:lnTo>
                    <a:pt x="2171" y="126695"/>
                  </a:lnTo>
                  <a:lnTo>
                    <a:pt x="2171" y="128142"/>
                  </a:lnTo>
                  <a:lnTo>
                    <a:pt x="3263" y="128511"/>
                  </a:lnTo>
                  <a:lnTo>
                    <a:pt x="12153" y="128511"/>
                  </a:lnTo>
                  <a:lnTo>
                    <a:pt x="19786" y="127965"/>
                  </a:lnTo>
                  <a:lnTo>
                    <a:pt x="27038" y="127787"/>
                  </a:lnTo>
                  <a:lnTo>
                    <a:pt x="81410" y="127745"/>
                  </a:lnTo>
                  <a:lnTo>
                    <a:pt x="83953" y="124879"/>
                  </a:lnTo>
                  <a:lnTo>
                    <a:pt x="4343" y="124879"/>
                  </a:lnTo>
                  <a:lnTo>
                    <a:pt x="2540" y="124510"/>
                  </a:lnTo>
                  <a:lnTo>
                    <a:pt x="84280" y="124510"/>
                  </a:lnTo>
                  <a:lnTo>
                    <a:pt x="86207" y="122339"/>
                  </a:lnTo>
                  <a:lnTo>
                    <a:pt x="87214" y="121246"/>
                  </a:lnTo>
                  <a:lnTo>
                    <a:pt x="28130" y="121246"/>
                  </a:lnTo>
                  <a:lnTo>
                    <a:pt x="29578" y="116890"/>
                  </a:lnTo>
                  <a:lnTo>
                    <a:pt x="29473" y="69476"/>
                  </a:lnTo>
                  <a:lnTo>
                    <a:pt x="29032" y="66979"/>
                  </a:lnTo>
                  <a:lnTo>
                    <a:pt x="76047" y="66979"/>
                  </a:lnTo>
                  <a:lnTo>
                    <a:pt x="76131" y="58991"/>
                  </a:lnTo>
                  <a:lnTo>
                    <a:pt x="29578" y="58991"/>
                  </a:lnTo>
                  <a:lnTo>
                    <a:pt x="29578" y="7619"/>
                  </a:lnTo>
                  <a:lnTo>
                    <a:pt x="29210" y="7619"/>
                  </a:lnTo>
                  <a:lnTo>
                    <a:pt x="29578" y="6908"/>
                  </a:lnTo>
                  <a:lnTo>
                    <a:pt x="85483" y="6908"/>
                  </a:lnTo>
                  <a:lnTo>
                    <a:pt x="85483" y="1816"/>
                  </a:lnTo>
                  <a:lnTo>
                    <a:pt x="85241" y="621"/>
                  </a:lnTo>
                  <a:lnTo>
                    <a:pt x="51293" y="621"/>
                  </a:lnTo>
                  <a:lnTo>
                    <a:pt x="27774" y="115"/>
                  </a:lnTo>
                  <a:lnTo>
                    <a:pt x="1092" y="0"/>
                  </a:lnTo>
                  <a:close/>
                </a:path>
                <a:path w="95885" h="128904">
                  <a:moveTo>
                    <a:pt x="95097" y="102552"/>
                  </a:moveTo>
                  <a:lnTo>
                    <a:pt x="93827" y="102552"/>
                  </a:lnTo>
                  <a:lnTo>
                    <a:pt x="90844" y="105473"/>
                  </a:lnTo>
                  <a:lnTo>
                    <a:pt x="83440" y="111899"/>
                  </a:lnTo>
                  <a:lnTo>
                    <a:pt x="68619" y="118325"/>
                  </a:lnTo>
                  <a:lnTo>
                    <a:pt x="43383" y="121246"/>
                  </a:lnTo>
                  <a:lnTo>
                    <a:pt x="87214" y="121246"/>
                  </a:lnTo>
                  <a:lnTo>
                    <a:pt x="90563" y="117614"/>
                  </a:lnTo>
                  <a:lnTo>
                    <a:pt x="95288" y="111264"/>
                  </a:lnTo>
                  <a:lnTo>
                    <a:pt x="95288" y="104368"/>
                  </a:lnTo>
                  <a:lnTo>
                    <a:pt x="95097" y="102552"/>
                  </a:lnTo>
                  <a:close/>
                </a:path>
                <a:path w="95885" h="128904">
                  <a:moveTo>
                    <a:pt x="76047" y="66979"/>
                  </a:moveTo>
                  <a:lnTo>
                    <a:pt x="59715" y="66979"/>
                  </a:lnTo>
                  <a:lnTo>
                    <a:pt x="67649" y="69476"/>
                  </a:lnTo>
                  <a:lnTo>
                    <a:pt x="70667" y="74968"/>
                  </a:lnTo>
                  <a:lnTo>
                    <a:pt x="71882" y="80460"/>
                  </a:lnTo>
                  <a:lnTo>
                    <a:pt x="74409" y="82956"/>
                  </a:lnTo>
                  <a:lnTo>
                    <a:pt x="75679" y="82956"/>
                  </a:lnTo>
                  <a:lnTo>
                    <a:pt x="76403" y="82219"/>
                  </a:lnTo>
                  <a:lnTo>
                    <a:pt x="76348" y="74968"/>
                  </a:lnTo>
                  <a:lnTo>
                    <a:pt x="76047" y="70967"/>
                  </a:lnTo>
                  <a:lnTo>
                    <a:pt x="76047" y="66979"/>
                  </a:lnTo>
                  <a:close/>
                </a:path>
                <a:path w="95885" h="128904">
                  <a:moveTo>
                    <a:pt x="75869" y="44475"/>
                  </a:moveTo>
                  <a:lnTo>
                    <a:pt x="74409" y="44475"/>
                  </a:lnTo>
                  <a:lnTo>
                    <a:pt x="72362" y="46743"/>
                  </a:lnTo>
                  <a:lnTo>
                    <a:pt x="70689" y="51733"/>
                  </a:lnTo>
                  <a:lnTo>
                    <a:pt x="66295" y="56723"/>
                  </a:lnTo>
                  <a:lnTo>
                    <a:pt x="56083" y="58991"/>
                  </a:lnTo>
                  <a:lnTo>
                    <a:pt x="76131" y="58991"/>
                  </a:lnTo>
                  <a:lnTo>
                    <a:pt x="76403" y="54279"/>
                  </a:lnTo>
                  <a:lnTo>
                    <a:pt x="76403" y="46469"/>
                  </a:lnTo>
                  <a:lnTo>
                    <a:pt x="75869" y="44475"/>
                  </a:lnTo>
                  <a:close/>
                </a:path>
                <a:path w="95885" h="128904">
                  <a:moveTo>
                    <a:pt x="85483" y="7547"/>
                  </a:moveTo>
                  <a:lnTo>
                    <a:pt x="53856" y="7547"/>
                  </a:lnTo>
                  <a:lnTo>
                    <a:pt x="63017" y="7851"/>
                  </a:lnTo>
                  <a:lnTo>
                    <a:pt x="71701" y="9313"/>
                  </a:lnTo>
                  <a:lnTo>
                    <a:pt x="77495" y="12712"/>
                  </a:lnTo>
                  <a:lnTo>
                    <a:pt x="80403" y="16890"/>
                  </a:lnTo>
                  <a:lnTo>
                    <a:pt x="77495" y="25603"/>
                  </a:lnTo>
                  <a:lnTo>
                    <a:pt x="82943" y="25603"/>
                  </a:lnTo>
                  <a:lnTo>
                    <a:pt x="85483" y="24142"/>
                  </a:lnTo>
                  <a:lnTo>
                    <a:pt x="85483" y="7547"/>
                  </a:lnTo>
                  <a:close/>
                </a:path>
                <a:path w="95885" h="128904">
                  <a:moveTo>
                    <a:pt x="29578" y="6908"/>
                  </a:moveTo>
                  <a:lnTo>
                    <a:pt x="29210" y="7619"/>
                  </a:lnTo>
                  <a:lnTo>
                    <a:pt x="29578" y="7618"/>
                  </a:lnTo>
                  <a:lnTo>
                    <a:pt x="29578" y="6908"/>
                  </a:lnTo>
                  <a:close/>
                </a:path>
                <a:path w="95885" h="128904">
                  <a:moveTo>
                    <a:pt x="29578" y="7618"/>
                  </a:moveTo>
                  <a:lnTo>
                    <a:pt x="29210" y="7619"/>
                  </a:lnTo>
                  <a:lnTo>
                    <a:pt x="29578" y="7619"/>
                  </a:lnTo>
                  <a:close/>
                </a:path>
                <a:path w="95885" h="128904">
                  <a:moveTo>
                    <a:pt x="85483" y="6908"/>
                  </a:moveTo>
                  <a:lnTo>
                    <a:pt x="29578" y="6908"/>
                  </a:lnTo>
                  <a:lnTo>
                    <a:pt x="29578" y="7618"/>
                  </a:lnTo>
                  <a:lnTo>
                    <a:pt x="85483" y="7547"/>
                  </a:lnTo>
                  <a:lnTo>
                    <a:pt x="85483" y="6908"/>
                  </a:lnTo>
                  <a:close/>
                </a:path>
                <a:path w="95885" h="128904">
                  <a:moveTo>
                    <a:pt x="85115" y="0"/>
                  </a:moveTo>
                  <a:lnTo>
                    <a:pt x="77748" y="115"/>
                  </a:lnTo>
                  <a:lnTo>
                    <a:pt x="62506" y="621"/>
                  </a:lnTo>
                  <a:lnTo>
                    <a:pt x="85241" y="621"/>
                  </a:lnTo>
                  <a:lnTo>
                    <a:pt x="85115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1" name="object 21"/>
            <p:cNvSpPr/>
            <p:nvPr/>
          </p:nvSpPr>
          <p:spPr>
            <a:xfrm>
              <a:off x="4867770" y="4186573"/>
              <a:ext cx="118110" cy="128905"/>
            </a:xfrm>
            <a:custGeom>
              <a:avLst/>
              <a:gdLst/>
              <a:ahLst/>
              <a:cxnLst/>
              <a:rect l="l" t="t" r="r" b="b"/>
              <a:pathLst>
                <a:path w="118110" h="128904">
                  <a:moveTo>
                    <a:pt x="48831" y="127807"/>
                  </a:moveTo>
                  <a:lnTo>
                    <a:pt x="39928" y="127807"/>
                  </a:lnTo>
                  <a:lnTo>
                    <a:pt x="44107" y="128531"/>
                  </a:lnTo>
                  <a:lnTo>
                    <a:pt x="47193" y="128531"/>
                  </a:lnTo>
                  <a:lnTo>
                    <a:pt x="48831" y="128899"/>
                  </a:lnTo>
                  <a:lnTo>
                    <a:pt x="48831" y="127807"/>
                  </a:lnTo>
                  <a:close/>
                </a:path>
                <a:path w="118110" h="128904">
                  <a:moveTo>
                    <a:pt x="2362" y="121990"/>
                  </a:moveTo>
                  <a:lnTo>
                    <a:pt x="2362" y="126537"/>
                  </a:lnTo>
                  <a:lnTo>
                    <a:pt x="4178" y="128531"/>
                  </a:lnTo>
                  <a:lnTo>
                    <a:pt x="11074" y="128531"/>
                  </a:lnTo>
                  <a:lnTo>
                    <a:pt x="17970" y="127807"/>
                  </a:lnTo>
                  <a:lnTo>
                    <a:pt x="48831" y="127807"/>
                  </a:lnTo>
                  <a:lnTo>
                    <a:pt x="48831" y="127070"/>
                  </a:lnTo>
                  <a:lnTo>
                    <a:pt x="46269" y="124530"/>
                  </a:lnTo>
                  <a:lnTo>
                    <a:pt x="15608" y="124530"/>
                  </a:lnTo>
                  <a:lnTo>
                    <a:pt x="2362" y="121990"/>
                  </a:lnTo>
                  <a:close/>
                </a:path>
                <a:path w="118110" h="128904">
                  <a:moveTo>
                    <a:pt x="68815" y="67545"/>
                  </a:moveTo>
                  <a:lnTo>
                    <a:pt x="28854" y="67545"/>
                  </a:lnTo>
                  <a:lnTo>
                    <a:pt x="46090" y="67619"/>
                  </a:lnTo>
                  <a:lnTo>
                    <a:pt x="51908" y="68542"/>
                  </a:lnTo>
                  <a:lnTo>
                    <a:pt x="55139" y="71371"/>
                  </a:lnTo>
                  <a:lnTo>
                    <a:pt x="78955" y="108935"/>
                  </a:lnTo>
                  <a:lnTo>
                    <a:pt x="84255" y="116358"/>
                  </a:lnTo>
                  <a:lnTo>
                    <a:pt x="90184" y="122609"/>
                  </a:lnTo>
                  <a:lnTo>
                    <a:pt x="97306" y="126923"/>
                  </a:lnTo>
                  <a:lnTo>
                    <a:pt x="106184" y="128531"/>
                  </a:lnTo>
                  <a:lnTo>
                    <a:pt x="117970" y="128531"/>
                  </a:lnTo>
                  <a:lnTo>
                    <a:pt x="117970" y="126359"/>
                  </a:lnTo>
                  <a:lnTo>
                    <a:pt x="116377" y="124571"/>
                  </a:lnTo>
                  <a:lnTo>
                    <a:pt x="111891" y="123400"/>
                  </a:lnTo>
                  <a:lnTo>
                    <a:pt x="104956" y="119305"/>
                  </a:lnTo>
                  <a:lnTo>
                    <a:pt x="96012" y="108744"/>
                  </a:lnTo>
                  <a:lnTo>
                    <a:pt x="68815" y="67545"/>
                  </a:lnTo>
                  <a:close/>
                </a:path>
                <a:path w="118110" h="128904">
                  <a:moveTo>
                    <a:pt x="6896" y="20"/>
                  </a:moveTo>
                  <a:lnTo>
                    <a:pt x="1447" y="20"/>
                  </a:lnTo>
                  <a:lnTo>
                    <a:pt x="0" y="1112"/>
                  </a:lnTo>
                  <a:lnTo>
                    <a:pt x="0" y="2204"/>
                  </a:lnTo>
                  <a:lnTo>
                    <a:pt x="2438" y="4882"/>
                  </a:lnTo>
                  <a:lnTo>
                    <a:pt x="7804" y="6062"/>
                  </a:lnTo>
                  <a:lnTo>
                    <a:pt x="13169" y="9351"/>
                  </a:lnTo>
                  <a:lnTo>
                    <a:pt x="15608" y="18358"/>
                  </a:lnTo>
                  <a:lnTo>
                    <a:pt x="15608" y="124530"/>
                  </a:lnTo>
                  <a:lnTo>
                    <a:pt x="46269" y="124530"/>
                  </a:lnTo>
                  <a:lnTo>
                    <a:pt x="45880" y="124145"/>
                  </a:lnTo>
                  <a:lnTo>
                    <a:pt x="39389" y="122543"/>
                  </a:lnTo>
                  <a:lnTo>
                    <a:pt x="32897" y="119169"/>
                  </a:lnTo>
                  <a:lnTo>
                    <a:pt x="29946" y="110929"/>
                  </a:lnTo>
                  <a:lnTo>
                    <a:pt x="29946" y="70809"/>
                  </a:lnTo>
                  <a:lnTo>
                    <a:pt x="28854" y="67545"/>
                  </a:lnTo>
                  <a:lnTo>
                    <a:pt x="68815" y="67545"/>
                  </a:lnTo>
                  <a:lnTo>
                    <a:pt x="65697" y="62821"/>
                  </a:lnTo>
                  <a:lnTo>
                    <a:pt x="66639" y="62288"/>
                  </a:lnTo>
                  <a:lnTo>
                    <a:pt x="29946" y="62288"/>
                  </a:lnTo>
                  <a:lnTo>
                    <a:pt x="29946" y="5658"/>
                  </a:lnTo>
                  <a:lnTo>
                    <a:pt x="72891" y="5658"/>
                  </a:lnTo>
                  <a:lnTo>
                    <a:pt x="68152" y="2583"/>
                  </a:lnTo>
                  <a:lnTo>
                    <a:pt x="57792" y="756"/>
                  </a:lnTo>
                  <a:lnTo>
                    <a:pt x="5981" y="756"/>
                  </a:lnTo>
                  <a:lnTo>
                    <a:pt x="6896" y="20"/>
                  </a:lnTo>
                  <a:close/>
                </a:path>
                <a:path w="118110" h="128904">
                  <a:moveTo>
                    <a:pt x="72891" y="5658"/>
                  </a:moveTo>
                  <a:lnTo>
                    <a:pt x="29946" y="5658"/>
                  </a:lnTo>
                  <a:lnTo>
                    <a:pt x="33756" y="6014"/>
                  </a:lnTo>
                  <a:lnTo>
                    <a:pt x="40297" y="6014"/>
                  </a:lnTo>
                  <a:lnTo>
                    <a:pt x="53215" y="7523"/>
                  </a:lnTo>
                  <a:lnTo>
                    <a:pt x="64300" y="12504"/>
                  </a:lnTo>
                  <a:lnTo>
                    <a:pt x="72051" y="21637"/>
                  </a:lnTo>
                  <a:lnTo>
                    <a:pt x="74968" y="35605"/>
                  </a:lnTo>
                  <a:lnTo>
                    <a:pt x="72123" y="49125"/>
                  </a:lnTo>
                  <a:lnTo>
                    <a:pt x="65279" y="56928"/>
                  </a:lnTo>
                  <a:lnTo>
                    <a:pt x="56971" y="60512"/>
                  </a:lnTo>
                  <a:lnTo>
                    <a:pt x="49733" y="61373"/>
                  </a:lnTo>
                  <a:lnTo>
                    <a:pt x="41198" y="61373"/>
                  </a:lnTo>
                  <a:lnTo>
                    <a:pt x="29946" y="62288"/>
                  </a:lnTo>
                  <a:lnTo>
                    <a:pt x="66639" y="62288"/>
                  </a:lnTo>
                  <a:lnTo>
                    <a:pt x="74634" y="57764"/>
                  </a:lnTo>
                  <a:lnTo>
                    <a:pt x="81900" y="50529"/>
                  </a:lnTo>
                  <a:lnTo>
                    <a:pt x="86783" y="41592"/>
                  </a:lnTo>
                  <a:lnTo>
                    <a:pt x="88569" y="31427"/>
                  </a:lnTo>
                  <a:lnTo>
                    <a:pt x="82257" y="11737"/>
                  </a:lnTo>
                  <a:lnTo>
                    <a:pt x="72891" y="5658"/>
                  </a:lnTo>
                  <a:close/>
                </a:path>
                <a:path w="118110" h="128904">
                  <a:moveTo>
                    <a:pt x="53502" y="0"/>
                  </a:moveTo>
                  <a:lnTo>
                    <a:pt x="38318" y="135"/>
                  </a:lnTo>
                  <a:lnTo>
                    <a:pt x="23096" y="641"/>
                  </a:lnTo>
                  <a:lnTo>
                    <a:pt x="5981" y="756"/>
                  </a:lnTo>
                  <a:lnTo>
                    <a:pt x="57792" y="756"/>
                  </a:lnTo>
                  <a:lnTo>
                    <a:pt x="53502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2" name="object 22"/>
            <p:cNvSpPr/>
            <p:nvPr/>
          </p:nvSpPr>
          <p:spPr>
            <a:xfrm>
              <a:off x="5057927" y="4186605"/>
              <a:ext cx="132715" cy="129539"/>
            </a:xfrm>
            <a:custGeom>
              <a:avLst/>
              <a:gdLst/>
              <a:ahLst/>
              <a:cxnLst/>
              <a:rect l="l" t="t" r="r" b="b"/>
              <a:pathLst>
                <a:path w="132714" h="129539">
                  <a:moveTo>
                    <a:pt x="50079" y="32842"/>
                  </a:moveTo>
                  <a:lnTo>
                    <a:pt x="32308" y="32842"/>
                  </a:lnTo>
                  <a:lnTo>
                    <a:pt x="34480" y="35940"/>
                  </a:lnTo>
                  <a:lnTo>
                    <a:pt x="34848" y="36296"/>
                  </a:lnTo>
                  <a:lnTo>
                    <a:pt x="112902" y="124142"/>
                  </a:lnTo>
                  <a:lnTo>
                    <a:pt x="116712" y="128320"/>
                  </a:lnTo>
                  <a:lnTo>
                    <a:pt x="118516" y="129222"/>
                  </a:lnTo>
                  <a:lnTo>
                    <a:pt x="121246" y="129222"/>
                  </a:lnTo>
                  <a:lnTo>
                    <a:pt x="121348" y="127774"/>
                  </a:lnTo>
                  <a:lnTo>
                    <a:pt x="121424" y="102539"/>
                  </a:lnTo>
                  <a:lnTo>
                    <a:pt x="112712" y="102539"/>
                  </a:lnTo>
                  <a:lnTo>
                    <a:pt x="111988" y="101815"/>
                  </a:lnTo>
                  <a:lnTo>
                    <a:pt x="110896" y="100545"/>
                  </a:lnTo>
                  <a:lnTo>
                    <a:pt x="50079" y="32842"/>
                  </a:lnTo>
                  <a:close/>
                </a:path>
                <a:path w="132714" h="129539">
                  <a:moveTo>
                    <a:pt x="5626" y="0"/>
                  </a:moveTo>
                  <a:lnTo>
                    <a:pt x="2717" y="0"/>
                  </a:lnTo>
                  <a:lnTo>
                    <a:pt x="0" y="1803"/>
                  </a:lnTo>
                  <a:lnTo>
                    <a:pt x="3430" y="4637"/>
                  </a:lnTo>
                  <a:lnTo>
                    <a:pt x="10979" y="7142"/>
                  </a:lnTo>
                  <a:lnTo>
                    <a:pt x="18527" y="15464"/>
                  </a:lnTo>
                  <a:lnTo>
                    <a:pt x="21958" y="35750"/>
                  </a:lnTo>
                  <a:lnTo>
                    <a:pt x="21958" y="102730"/>
                  </a:lnTo>
                  <a:lnTo>
                    <a:pt x="19463" y="116273"/>
                  </a:lnTo>
                  <a:lnTo>
                    <a:pt x="13976" y="121766"/>
                  </a:lnTo>
                  <a:lnTo>
                    <a:pt x="8488" y="123684"/>
                  </a:lnTo>
                  <a:lnTo>
                    <a:pt x="5994" y="126504"/>
                  </a:lnTo>
                  <a:lnTo>
                    <a:pt x="6054" y="127774"/>
                  </a:lnTo>
                  <a:lnTo>
                    <a:pt x="6172" y="128498"/>
                  </a:lnTo>
                  <a:lnTo>
                    <a:pt x="9626" y="128498"/>
                  </a:lnTo>
                  <a:lnTo>
                    <a:pt x="19049" y="127774"/>
                  </a:lnTo>
                  <a:lnTo>
                    <a:pt x="45650" y="127774"/>
                  </a:lnTo>
                  <a:lnTo>
                    <a:pt x="45745" y="126136"/>
                  </a:lnTo>
                  <a:lnTo>
                    <a:pt x="43249" y="124041"/>
                  </a:lnTo>
                  <a:lnTo>
                    <a:pt x="37757" y="122985"/>
                  </a:lnTo>
                  <a:lnTo>
                    <a:pt x="32265" y="119783"/>
                  </a:lnTo>
                  <a:lnTo>
                    <a:pt x="29768" y="111251"/>
                  </a:lnTo>
                  <a:lnTo>
                    <a:pt x="29768" y="33400"/>
                  </a:lnTo>
                  <a:lnTo>
                    <a:pt x="30302" y="32842"/>
                  </a:lnTo>
                  <a:lnTo>
                    <a:pt x="50079" y="32842"/>
                  </a:lnTo>
                  <a:lnTo>
                    <a:pt x="24320" y="4165"/>
                  </a:lnTo>
                  <a:lnTo>
                    <a:pt x="23228" y="2895"/>
                  </a:lnTo>
                  <a:lnTo>
                    <a:pt x="21999" y="723"/>
                  </a:lnTo>
                  <a:lnTo>
                    <a:pt x="8356" y="723"/>
                  </a:lnTo>
                  <a:lnTo>
                    <a:pt x="5626" y="0"/>
                  </a:lnTo>
                  <a:close/>
                </a:path>
                <a:path w="132714" h="129539">
                  <a:moveTo>
                    <a:pt x="45650" y="127774"/>
                  </a:moveTo>
                  <a:lnTo>
                    <a:pt x="34302" y="127774"/>
                  </a:lnTo>
                  <a:lnTo>
                    <a:pt x="39382" y="128498"/>
                  </a:lnTo>
                  <a:lnTo>
                    <a:pt x="45554" y="128498"/>
                  </a:lnTo>
                  <a:lnTo>
                    <a:pt x="45650" y="127774"/>
                  </a:lnTo>
                  <a:close/>
                </a:path>
                <a:path w="132714" h="129539">
                  <a:moveTo>
                    <a:pt x="100914" y="0"/>
                  </a:moveTo>
                  <a:lnTo>
                    <a:pt x="94386" y="0"/>
                  </a:lnTo>
                  <a:lnTo>
                    <a:pt x="93484" y="533"/>
                  </a:lnTo>
                  <a:lnTo>
                    <a:pt x="93484" y="1803"/>
                  </a:lnTo>
                  <a:lnTo>
                    <a:pt x="96629" y="4562"/>
                  </a:lnTo>
                  <a:lnTo>
                    <a:pt x="103549" y="6572"/>
                  </a:lnTo>
                  <a:lnTo>
                    <a:pt x="110468" y="11915"/>
                  </a:lnTo>
                  <a:lnTo>
                    <a:pt x="113614" y="24676"/>
                  </a:lnTo>
                  <a:lnTo>
                    <a:pt x="113614" y="102006"/>
                  </a:lnTo>
                  <a:lnTo>
                    <a:pt x="113436" y="102539"/>
                  </a:lnTo>
                  <a:lnTo>
                    <a:pt x="121424" y="102539"/>
                  </a:lnTo>
                  <a:lnTo>
                    <a:pt x="121424" y="3073"/>
                  </a:lnTo>
                  <a:lnTo>
                    <a:pt x="132130" y="3073"/>
                  </a:lnTo>
                  <a:lnTo>
                    <a:pt x="132130" y="1625"/>
                  </a:lnTo>
                  <a:lnTo>
                    <a:pt x="131130" y="723"/>
                  </a:lnTo>
                  <a:lnTo>
                    <a:pt x="106171" y="723"/>
                  </a:lnTo>
                  <a:lnTo>
                    <a:pt x="100914" y="0"/>
                  </a:lnTo>
                  <a:close/>
                </a:path>
                <a:path w="132714" h="129539">
                  <a:moveTo>
                    <a:pt x="132130" y="3073"/>
                  </a:moveTo>
                  <a:lnTo>
                    <a:pt x="121424" y="3073"/>
                  </a:lnTo>
                  <a:lnTo>
                    <a:pt x="132130" y="6349"/>
                  </a:lnTo>
                  <a:lnTo>
                    <a:pt x="132130" y="3073"/>
                  </a:lnTo>
                  <a:close/>
                </a:path>
                <a:path w="132714" h="129539">
                  <a:moveTo>
                    <a:pt x="21589" y="0"/>
                  </a:moveTo>
                  <a:lnTo>
                    <a:pt x="16878" y="0"/>
                  </a:lnTo>
                  <a:lnTo>
                    <a:pt x="13969" y="723"/>
                  </a:lnTo>
                  <a:lnTo>
                    <a:pt x="21999" y="723"/>
                  </a:lnTo>
                  <a:lnTo>
                    <a:pt x="21589" y="0"/>
                  </a:lnTo>
                  <a:close/>
                </a:path>
                <a:path w="132714" h="129539">
                  <a:moveTo>
                    <a:pt x="130327" y="0"/>
                  </a:moveTo>
                  <a:lnTo>
                    <a:pt x="125958" y="0"/>
                  </a:lnTo>
                  <a:lnTo>
                    <a:pt x="118160" y="723"/>
                  </a:lnTo>
                  <a:lnTo>
                    <a:pt x="131130" y="723"/>
                  </a:lnTo>
                  <a:lnTo>
                    <a:pt x="13032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3" name="object 23"/>
            <p:cNvSpPr/>
            <p:nvPr/>
          </p:nvSpPr>
          <p:spPr>
            <a:xfrm>
              <a:off x="5274576" y="4183697"/>
              <a:ext cx="137160" cy="132080"/>
            </a:xfrm>
            <a:custGeom>
              <a:avLst/>
              <a:gdLst/>
              <a:ahLst/>
              <a:cxnLst/>
              <a:rect l="l" t="t" r="r" b="b"/>
              <a:pathLst>
                <a:path w="137160" h="132079">
                  <a:moveTo>
                    <a:pt x="36296" y="130682"/>
                  </a:moveTo>
                  <a:lnTo>
                    <a:pt x="21234" y="130682"/>
                  </a:lnTo>
                  <a:lnTo>
                    <a:pt x="26314" y="131406"/>
                  </a:lnTo>
                  <a:lnTo>
                    <a:pt x="33756" y="131406"/>
                  </a:lnTo>
                  <a:lnTo>
                    <a:pt x="36296" y="131952"/>
                  </a:lnTo>
                  <a:lnTo>
                    <a:pt x="36296" y="130682"/>
                  </a:lnTo>
                  <a:close/>
                </a:path>
                <a:path w="137160" h="132079">
                  <a:moveTo>
                    <a:pt x="0" y="125602"/>
                  </a:moveTo>
                  <a:lnTo>
                    <a:pt x="0" y="129412"/>
                  </a:lnTo>
                  <a:lnTo>
                    <a:pt x="1625" y="131406"/>
                  </a:lnTo>
                  <a:lnTo>
                    <a:pt x="6349" y="131406"/>
                  </a:lnTo>
                  <a:lnTo>
                    <a:pt x="11252" y="130682"/>
                  </a:lnTo>
                  <a:lnTo>
                    <a:pt x="36296" y="130682"/>
                  </a:lnTo>
                  <a:lnTo>
                    <a:pt x="36296" y="128676"/>
                  </a:lnTo>
                  <a:lnTo>
                    <a:pt x="8534" y="128676"/>
                  </a:lnTo>
                  <a:lnTo>
                    <a:pt x="0" y="125602"/>
                  </a:lnTo>
                  <a:close/>
                </a:path>
                <a:path w="137160" h="132079">
                  <a:moveTo>
                    <a:pt x="93294" y="125234"/>
                  </a:moveTo>
                  <a:lnTo>
                    <a:pt x="93294" y="131406"/>
                  </a:lnTo>
                  <a:lnTo>
                    <a:pt x="102184" y="131406"/>
                  </a:lnTo>
                  <a:lnTo>
                    <a:pt x="107086" y="130682"/>
                  </a:lnTo>
                  <a:lnTo>
                    <a:pt x="136855" y="130682"/>
                  </a:lnTo>
                  <a:lnTo>
                    <a:pt x="136855" y="129235"/>
                  </a:lnTo>
                  <a:lnTo>
                    <a:pt x="126326" y="129235"/>
                  </a:lnTo>
                  <a:lnTo>
                    <a:pt x="124898" y="127050"/>
                  </a:lnTo>
                  <a:lnTo>
                    <a:pt x="104190" y="127050"/>
                  </a:lnTo>
                  <a:lnTo>
                    <a:pt x="93294" y="125234"/>
                  </a:lnTo>
                  <a:close/>
                </a:path>
                <a:path w="137160" h="132079">
                  <a:moveTo>
                    <a:pt x="136855" y="130682"/>
                  </a:moveTo>
                  <a:lnTo>
                    <a:pt x="119430" y="130682"/>
                  </a:lnTo>
                  <a:lnTo>
                    <a:pt x="126872" y="131406"/>
                  </a:lnTo>
                  <a:lnTo>
                    <a:pt x="136855" y="131406"/>
                  </a:lnTo>
                  <a:lnTo>
                    <a:pt x="136855" y="130682"/>
                  </a:lnTo>
                  <a:close/>
                </a:path>
                <a:path w="137160" h="132079">
                  <a:moveTo>
                    <a:pt x="136855" y="125234"/>
                  </a:moveTo>
                  <a:lnTo>
                    <a:pt x="126326" y="129235"/>
                  </a:lnTo>
                  <a:lnTo>
                    <a:pt x="136855" y="129235"/>
                  </a:lnTo>
                  <a:lnTo>
                    <a:pt x="136855" y="125234"/>
                  </a:lnTo>
                  <a:close/>
                </a:path>
                <a:path w="137160" h="132079">
                  <a:moveTo>
                    <a:pt x="72237" y="0"/>
                  </a:moveTo>
                  <a:lnTo>
                    <a:pt x="70243" y="0"/>
                  </a:lnTo>
                  <a:lnTo>
                    <a:pt x="68625" y="809"/>
                  </a:lnTo>
                  <a:lnTo>
                    <a:pt x="66565" y="4306"/>
                  </a:lnTo>
                  <a:lnTo>
                    <a:pt x="62941" y="12092"/>
                  </a:lnTo>
                  <a:lnTo>
                    <a:pt x="56629" y="25768"/>
                  </a:lnTo>
                  <a:lnTo>
                    <a:pt x="13246" y="118338"/>
                  </a:lnTo>
                  <a:lnTo>
                    <a:pt x="8534" y="128676"/>
                  </a:lnTo>
                  <a:lnTo>
                    <a:pt x="36296" y="128676"/>
                  </a:lnTo>
                  <a:lnTo>
                    <a:pt x="34284" y="126605"/>
                  </a:lnTo>
                  <a:lnTo>
                    <a:pt x="29857" y="125688"/>
                  </a:lnTo>
                  <a:lnTo>
                    <a:pt x="25430" y="123272"/>
                  </a:lnTo>
                  <a:lnTo>
                    <a:pt x="23418" y="116700"/>
                  </a:lnTo>
                  <a:lnTo>
                    <a:pt x="23418" y="114350"/>
                  </a:lnTo>
                  <a:lnTo>
                    <a:pt x="24142" y="111620"/>
                  </a:lnTo>
                  <a:lnTo>
                    <a:pt x="24688" y="110350"/>
                  </a:lnTo>
                  <a:lnTo>
                    <a:pt x="36296" y="84937"/>
                  </a:lnTo>
                  <a:lnTo>
                    <a:pt x="38112" y="81127"/>
                  </a:lnTo>
                  <a:lnTo>
                    <a:pt x="104114" y="81127"/>
                  </a:lnTo>
                  <a:lnTo>
                    <a:pt x="100888" y="73139"/>
                  </a:lnTo>
                  <a:lnTo>
                    <a:pt x="43738" y="73139"/>
                  </a:lnTo>
                  <a:lnTo>
                    <a:pt x="42468" y="72415"/>
                  </a:lnTo>
                  <a:lnTo>
                    <a:pt x="43738" y="69875"/>
                  </a:lnTo>
                  <a:lnTo>
                    <a:pt x="64249" y="25768"/>
                  </a:lnTo>
                  <a:lnTo>
                    <a:pt x="65341" y="23596"/>
                  </a:lnTo>
                  <a:lnTo>
                    <a:pt x="80876" y="23596"/>
                  </a:lnTo>
                  <a:lnTo>
                    <a:pt x="74053" y="6705"/>
                  </a:lnTo>
                  <a:lnTo>
                    <a:pt x="73507" y="5257"/>
                  </a:lnTo>
                  <a:lnTo>
                    <a:pt x="72237" y="0"/>
                  </a:lnTo>
                  <a:close/>
                </a:path>
                <a:path w="137160" h="132079">
                  <a:moveTo>
                    <a:pt x="104114" y="81127"/>
                  </a:moveTo>
                  <a:lnTo>
                    <a:pt x="89839" y="81127"/>
                  </a:lnTo>
                  <a:lnTo>
                    <a:pt x="90931" y="83845"/>
                  </a:lnTo>
                  <a:lnTo>
                    <a:pt x="92748" y="88023"/>
                  </a:lnTo>
                  <a:lnTo>
                    <a:pt x="98551" y="102908"/>
                  </a:lnTo>
                  <a:lnTo>
                    <a:pt x="100368" y="107810"/>
                  </a:lnTo>
                  <a:lnTo>
                    <a:pt x="104190" y="116154"/>
                  </a:lnTo>
                  <a:lnTo>
                    <a:pt x="104190" y="127050"/>
                  </a:lnTo>
                  <a:lnTo>
                    <a:pt x="124898" y="127050"/>
                  </a:lnTo>
                  <a:lnTo>
                    <a:pt x="116712" y="114528"/>
                  </a:lnTo>
                  <a:lnTo>
                    <a:pt x="114528" y="106908"/>
                  </a:lnTo>
                  <a:lnTo>
                    <a:pt x="104114" y="81127"/>
                  </a:lnTo>
                  <a:close/>
                </a:path>
                <a:path w="137160" h="132079">
                  <a:moveTo>
                    <a:pt x="80876" y="23596"/>
                  </a:moveTo>
                  <a:lnTo>
                    <a:pt x="66243" y="23596"/>
                  </a:lnTo>
                  <a:lnTo>
                    <a:pt x="67157" y="25768"/>
                  </a:lnTo>
                  <a:lnTo>
                    <a:pt x="84937" y="69519"/>
                  </a:lnTo>
                  <a:lnTo>
                    <a:pt x="85851" y="71869"/>
                  </a:lnTo>
                  <a:lnTo>
                    <a:pt x="86029" y="73139"/>
                  </a:lnTo>
                  <a:lnTo>
                    <a:pt x="100888" y="73139"/>
                  </a:lnTo>
                  <a:lnTo>
                    <a:pt x="80876" y="23596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4" name="object 24"/>
            <p:cNvSpPr/>
            <p:nvPr/>
          </p:nvSpPr>
          <p:spPr>
            <a:xfrm>
              <a:off x="5468175" y="4186605"/>
              <a:ext cx="116839" cy="128905"/>
            </a:xfrm>
            <a:custGeom>
              <a:avLst/>
              <a:gdLst/>
              <a:ahLst/>
              <a:cxnLst/>
              <a:rect l="l" t="t" r="r" b="b"/>
              <a:pathLst>
                <a:path w="116839" h="128904">
                  <a:moveTo>
                    <a:pt x="36855" y="121792"/>
                  </a:moveTo>
                  <a:lnTo>
                    <a:pt x="36855" y="127952"/>
                  </a:lnTo>
                  <a:lnTo>
                    <a:pt x="37401" y="128498"/>
                  </a:lnTo>
                  <a:lnTo>
                    <a:pt x="40119" y="128498"/>
                  </a:lnTo>
                  <a:lnTo>
                    <a:pt x="43561" y="127774"/>
                  </a:lnTo>
                  <a:lnTo>
                    <a:pt x="80337" y="127774"/>
                  </a:lnTo>
                  <a:lnTo>
                    <a:pt x="80238" y="126326"/>
                  </a:lnTo>
                  <a:lnTo>
                    <a:pt x="77940" y="123770"/>
                  </a:lnTo>
                  <a:lnTo>
                    <a:pt x="77252" y="123596"/>
                  </a:lnTo>
                  <a:lnTo>
                    <a:pt x="51193" y="123596"/>
                  </a:lnTo>
                  <a:lnTo>
                    <a:pt x="36855" y="121792"/>
                  </a:lnTo>
                  <a:close/>
                </a:path>
                <a:path w="116839" h="128904">
                  <a:moveTo>
                    <a:pt x="80337" y="127774"/>
                  </a:moveTo>
                  <a:lnTo>
                    <a:pt x="69164" y="127774"/>
                  </a:lnTo>
                  <a:lnTo>
                    <a:pt x="74244" y="128498"/>
                  </a:lnTo>
                  <a:lnTo>
                    <a:pt x="80416" y="128498"/>
                  </a:lnTo>
                  <a:lnTo>
                    <a:pt x="80337" y="127774"/>
                  </a:lnTo>
                  <a:close/>
                </a:path>
                <a:path w="116839" h="128904">
                  <a:moveTo>
                    <a:pt x="65532" y="9245"/>
                  </a:moveTo>
                  <a:lnTo>
                    <a:pt x="64617" y="9982"/>
                  </a:lnTo>
                  <a:lnTo>
                    <a:pt x="49377" y="9982"/>
                  </a:lnTo>
                  <a:lnTo>
                    <a:pt x="51917" y="10159"/>
                  </a:lnTo>
                  <a:lnTo>
                    <a:pt x="51212" y="16878"/>
                  </a:lnTo>
                  <a:lnTo>
                    <a:pt x="51193" y="123596"/>
                  </a:lnTo>
                  <a:lnTo>
                    <a:pt x="77252" y="123596"/>
                  </a:lnTo>
                  <a:lnTo>
                    <a:pt x="72885" y="122489"/>
                  </a:lnTo>
                  <a:lnTo>
                    <a:pt x="67829" y="119406"/>
                  </a:lnTo>
                  <a:lnTo>
                    <a:pt x="65532" y="111442"/>
                  </a:lnTo>
                  <a:lnTo>
                    <a:pt x="65532" y="9245"/>
                  </a:lnTo>
                  <a:close/>
                </a:path>
                <a:path w="116839" h="128904">
                  <a:moveTo>
                    <a:pt x="2006" y="0"/>
                  </a:moveTo>
                  <a:lnTo>
                    <a:pt x="2155" y="5257"/>
                  </a:lnTo>
                  <a:lnTo>
                    <a:pt x="2006" y="7073"/>
                  </a:lnTo>
                  <a:lnTo>
                    <a:pt x="0" y="24676"/>
                  </a:lnTo>
                  <a:lnTo>
                    <a:pt x="1828" y="26860"/>
                  </a:lnTo>
                  <a:lnTo>
                    <a:pt x="4178" y="26860"/>
                  </a:lnTo>
                  <a:lnTo>
                    <a:pt x="4368" y="24498"/>
                  </a:lnTo>
                  <a:lnTo>
                    <a:pt x="4902" y="22682"/>
                  </a:lnTo>
                  <a:lnTo>
                    <a:pt x="8178" y="12699"/>
                  </a:lnTo>
                  <a:lnTo>
                    <a:pt x="8534" y="9982"/>
                  </a:lnTo>
                  <a:lnTo>
                    <a:pt x="64617" y="9982"/>
                  </a:lnTo>
                  <a:lnTo>
                    <a:pt x="65532" y="9245"/>
                  </a:lnTo>
                  <a:lnTo>
                    <a:pt x="115512" y="9245"/>
                  </a:lnTo>
                  <a:lnTo>
                    <a:pt x="115250" y="4902"/>
                  </a:lnTo>
                  <a:lnTo>
                    <a:pt x="115087" y="1092"/>
                  </a:lnTo>
                  <a:lnTo>
                    <a:pt x="114684" y="610"/>
                  </a:lnTo>
                  <a:lnTo>
                    <a:pt x="40876" y="610"/>
                  </a:lnTo>
                  <a:lnTo>
                    <a:pt x="16005" y="113"/>
                  </a:lnTo>
                  <a:lnTo>
                    <a:pt x="2006" y="0"/>
                  </a:lnTo>
                  <a:close/>
                </a:path>
                <a:path w="116839" h="128904">
                  <a:moveTo>
                    <a:pt x="115512" y="9245"/>
                  </a:moveTo>
                  <a:lnTo>
                    <a:pt x="65532" y="9245"/>
                  </a:lnTo>
                  <a:lnTo>
                    <a:pt x="65532" y="9982"/>
                  </a:lnTo>
                  <a:lnTo>
                    <a:pt x="98742" y="9982"/>
                  </a:lnTo>
                  <a:lnTo>
                    <a:pt x="108020" y="12137"/>
                  </a:lnTo>
                  <a:lnTo>
                    <a:pt x="110882" y="16878"/>
                  </a:lnTo>
                  <a:lnTo>
                    <a:pt x="111531" y="21619"/>
                  </a:lnTo>
                  <a:lnTo>
                    <a:pt x="114173" y="23774"/>
                  </a:lnTo>
                  <a:lnTo>
                    <a:pt x="116535" y="23774"/>
                  </a:lnTo>
                  <a:lnTo>
                    <a:pt x="116357" y="21589"/>
                  </a:lnTo>
                  <a:lnTo>
                    <a:pt x="116166" y="19786"/>
                  </a:lnTo>
                  <a:lnTo>
                    <a:pt x="115512" y="9245"/>
                  </a:lnTo>
                  <a:close/>
                </a:path>
                <a:path w="116839" h="128904">
                  <a:moveTo>
                    <a:pt x="114173" y="0"/>
                  </a:moveTo>
                  <a:lnTo>
                    <a:pt x="78480" y="610"/>
                  </a:lnTo>
                  <a:lnTo>
                    <a:pt x="114684" y="610"/>
                  </a:lnTo>
                  <a:lnTo>
                    <a:pt x="114173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5" name="object 25"/>
            <p:cNvSpPr/>
            <p:nvPr/>
          </p:nvSpPr>
          <p:spPr>
            <a:xfrm>
              <a:off x="5667603" y="4186605"/>
              <a:ext cx="45720" cy="128905"/>
            </a:xfrm>
            <a:custGeom>
              <a:avLst/>
              <a:gdLst/>
              <a:ahLst/>
              <a:cxnLst/>
              <a:rect l="l" t="t" r="r" b="b"/>
              <a:pathLst>
                <a:path w="45720" h="128904">
                  <a:moveTo>
                    <a:pt x="8534" y="0"/>
                  </a:moveTo>
                  <a:lnTo>
                    <a:pt x="368" y="0"/>
                  </a:lnTo>
                  <a:lnTo>
                    <a:pt x="0" y="355"/>
                  </a:lnTo>
                  <a:lnTo>
                    <a:pt x="0" y="1993"/>
                  </a:lnTo>
                  <a:lnTo>
                    <a:pt x="2271" y="3940"/>
                  </a:lnTo>
                  <a:lnTo>
                    <a:pt x="7281" y="5329"/>
                  </a:lnTo>
                  <a:lnTo>
                    <a:pt x="12328" y="8453"/>
                  </a:lnTo>
                  <a:lnTo>
                    <a:pt x="14706" y="15608"/>
                  </a:lnTo>
                  <a:lnTo>
                    <a:pt x="14706" y="108546"/>
                  </a:lnTo>
                  <a:lnTo>
                    <a:pt x="12494" y="118076"/>
                  </a:lnTo>
                  <a:lnTo>
                    <a:pt x="7626" y="121926"/>
                  </a:lnTo>
                  <a:lnTo>
                    <a:pt x="2758" y="123395"/>
                  </a:lnTo>
                  <a:lnTo>
                    <a:pt x="546" y="125780"/>
                  </a:lnTo>
                  <a:lnTo>
                    <a:pt x="653" y="127774"/>
                  </a:lnTo>
                  <a:lnTo>
                    <a:pt x="1092" y="128498"/>
                  </a:lnTo>
                  <a:lnTo>
                    <a:pt x="6896" y="128498"/>
                  </a:lnTo>
                  <a:lnTo>
                    <a:pt x="10706" y="127774"/>
                  </a:lnTo>
                  <a:lnTo>
                    <a:pt x="45199" y="127774"/>
                  </a:lnTo>
                  <a:lnTo>
                    <a:pt x="45199" y="126682"/>
                  </a:lnTo>
                  <a:lnTo>
                    <a:pt x="42675" y="123998"/>
                  </a:lnTo>
                  <a:lnTo>
                    <a:pt x="37122" y="122467"/>
                  </a:lnTo>
                  <a:lnTo>
                    <a:pt x="31569" y="119644"/>
                  </a:lnTo>
                  <a:lnTo>
                    <a:pt x="29044" y="113080"/>
                  </a:lnTo>
                  <a:lnTo>
                    <a:pt x="29044" y="15608"/>
                  </a:lnTo>
                  <a:lnTo>
                    <a:pt x="31086" y="8322"/>
                  </a:lnTo>
                  <a:lnTo>
                    <a:pt x="35579" y="5238"/>
                  </a:lnTo>
                  <a:lnTo>
                    <a:pt x="40071" y="3888"/>
                  </a:lnTo>
                  <a:lnTo>
                    <a:pt x="42113" y="1803"/>
                  </a:lnTo>
                  <a:lnTo>
                    <a:pt x="42113" y="723"/>
                  </a:lnTo>
                  <a:lnTo>
                    <a:pt x="15074" y="723"/>
                  </a:lnTo>
                  <a:lnTo>
                    <a:pt x="8534" y="0"/>
                  </a:lnTo>
                  <a:close/>
                </a:path>
                <a:path w="45720" h="128904">
                  <a:moveTo>
                    <a:pt x="45199" y="127774"/>
                  </a:moveTo>
                  <a:lnTo>
                    <a:pt x="29591" y="127774"/>
                  </a:lnTo>
                  <a:lnTo>
                    <a:pt x="37388" y="128498"/>
                  </a:lnTo>
                  <a:lnTo>
                    <a:pt x="44653" y="128498"/>
                  </a:lnTo>
                  <a:lnTo>
                    <a:pt x="45199" y="127952"/>
                  </a:lnTo>
                  <a:lnTo>
                    <a:pt x="45199" y="127774"/>
                  </a:lnTo>
                  <a:close/>
                </a:path>
                <a:path w="45720" h="128904">
                  <a:moveTo>
                    <a:pt x="41567" y="0"/>
                  </a:moveTo>
                  <a:lnTo>
                    <a:pt x="33032" y="0"/>
                  </a:lnTo>
                  <a:lnTo>
                    <a:pt x="27406" y="723"/>
                  </a:lnTo>
                  <a:lnTo>
                    <a:pt x="42113" y="723"/>
                  </a:lnTo>
                  <a:lnTo>
                    <a:pt x="42113" y="355"/>
                  </a:lnTo>
                  <a:lnTo>
                    <a:pt x="4156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6" name="object 26"/>
            <p:cNvSpPr/>
            <p:nvPr/>
          </p:nvSpPr>
          <p:spPr>
            <a:xfrm>
              <a:off x="5797524" y="4184967"/>
              <a:ext cx="132715" cy="131445"/>
            </a:xfrm>
            <a:custGeom>
              <a:avLst/>
              <a:gdLst/>
              <a:ahLst/>
              <a:cxnLst/>
              <a:rect l="l" t="t" r="r" b="b"/>
              <a:pathLst>
                <a:path w="132714" h="131445">
                  <a:moveTo>
                    <a:pt x="66611" y="0"/>
                  </a:moveTo>
                  <a:lnTo>
                    <a:pt x="40505" y="4872"/>
                  </a:lnTo>
                  <a:lnTo>
                    <a:pt x="19351" y="18422"/>
                  </a:lnTo>
                  <a:lnTo>
                    <a:pt x="5175" y="39053"/>
                  </a:lnTo>
                  <a:lnTo>
                    <a:pt x="0" y="65163"/>
                  </a:lnTo>
                  <a:lnTo>
                    <a:pt x="4387" y="91669"/>
                  </a:lnTo>
                  <a:lnTo>
                    <a:pt x="16994" y="112650"/>
                  </a:lnTo>
                  <a:lnTo>
                    <a:pt x="36984" y="126451"/>
                  </a:lnTo>
                  <a:lnTo>
                    <a:pt x="63525" y="131419"/>
                  </a:lnTo>
                  <a:lnTo>
                    <a:pt x="91320" y="126668"/>
                  </a:lnTo>
                  <a:lnTo>
                    <a:pt x="92438" y="125971"/>
                  </a:lnTo>
                  <a:lnTo>
                    <a:pt x="71145" y="125971"/>
                  </a:lnTo>
                  <a:lnTo>
                    <a:pt x="46941" y="120368"/>
                  </a:lnTo>
                  <a:lnTo>
                    <a:pt x="28722" y="105524"/>
                  </a:lnTo>
                  <a:lnTo>
                    <a:pt x="17240" y="84383"/>
                  </a:lnTo>
                  <a:lnTo>
                    <a:pt x="13246" y="59893"/>
                  </a:lnTo>
                  <a:lnTo>
                    <a:pt x="16445" y="39373"/>
                  </a:lnTo>
                  <a:lnTo>
                    <a:pt x="25769" y="22190"/>
                  </a:lnTo>
                  <a:lnTo>
                    <a:pt x="40812" y="10383"/>
                  </a:lnTo>
                  <a:lnTo>
                    <a:pt x="61163" y="5994"/>
                  </a:lnTo>
                  <a:lnTo>
                    <a:pt x="94409" y="5994"/>
                  </a:lnTo>
                  <a:lnTo>
                    <a:pt x="92472" y="4756"/>
                  </a:lnTo>
                  <a:lnTo>
                    <a:pt x="66611" y="0"/>
                  </a:lnTo>
                  <a:close/>
                </a:path>
                <a:path w="132714" h="131445">
                  <a:moveTo>
                    <a:pt x="94409" y="5994"/>
                  </a:moveTo>
                  <a:lnTo>
                    <a:pt x="61163" y="5994"/>
                  </a:lnTo>
                  <a:lnTo>
                    <a:pt x="85114" y="11531"/>
                  </a:lnTo>
                  <a:lnTo>
                    <a:pt x="103297" y="26188"/>
                  </a:lnTo>
                  <a:lnTo>
                    <a:pt x="114843" y="47040"/>
                  </a:lnTo>
                  <a:lnTo>
                    <a:pt x="118884" y="71158"/>
                  </a:lnTo>
                  <a:lnTo>
                    <a:pt x="115152" y="93888"/>
                  </a:lnTo>
                  <a:lnTo>
                    <a:pt x="104954" y="111156"/>
                  </a:lnTo>
                  <a:lnTo>
                    <a:pt x="89786" y="122128"/>
                  </a:lnTo>
                  <a:lnTo>
                    <a:pt x="71145" y="125971"/>
                  </a:lnTo>
                  <a:lnTo>
                    <a:pt x="92438" y="125971"/>
                  </a:lnTo>
                  <a:lnTo>
                    <a:pt x="113006" y="113152"/>
                  </a:lnTo>
                  <a:lnTo>
                    <a:pt x="127102" y="91980"/>
                  </a:lnTo>
                  <a:lnTo>
                    <a:pt x="132130" y="64261"/>
                  </a:lnTo>
                  <a:lnTo>
                    <a:pt x="127101" y="38367"/>
                  </a:lnTo>
                  <a:lnTo>
                    <a:pt x="113258" y="18038"/>
                  </a:lnTo>
                  <a:lnTo>
                    <a:pt x="94409" y="5994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7" name="object 27"/>
            <p:cNvSpPr/>
            <p:nvPr/>
          </p:nvSpPr>
          <p:spPr>
            <a:xfrm>
              <a:off x="6005639" y="4186605"/>
              <a:ext cx="132715" cy="129539"/>
            </a:xfrm>
            <a:custGeom>
              <a:avLst/>
              <a:gdLst/>
              <a:ahLst/>
              <a:cxnLst/>
              <a:rect l="l" t="t" r="r" b="b"/>
              <a:pathLst>
                <a:path w="132714" h="129539">
                  <a:moveTo>
                    <a:pt x="50079" y="32842"/>
                  </a:moveTo>
                  <a:lnTo>
                    <a:pt x="32308" y="32842"/>
                  </a:lnTo>
                  <a:lnTo>
                    <a:pt x="34493" y="35940"/>
                  </a:lnTo>
                  <a:lnTo>
                    <a:pt x="34848" y="36296"/>
                  </a:lnTo>
                  <a:lnTo>
                    <a:pt x="112890" y="124142"/>
                  </a:lnTo>
                  <a:lnTo>
                    <a:pt x="116712" y="128320"/>
                  </a:lnTo>
                  <a:lnTo>
                    <a:pt x="118516" y="129222"/>
                  </a:lnTo>
                  <a:lnTo>
                    <a:pt x="121246" y="129222"/>
                  </a:lnTo>
                  <a:lnTo>
                    <a:pt x="121348" y="127774"/>
                  </a:lnTo>
                  <a:lnTo>
                    <a:pt x="121424" y="102539"/>
                  </a:lnTo>
                  <a:lnTo>
                    <a:pt x="112712" y="102539"/>
                  </a:lnTo>
                  <a:lnTo>
                    <a:pt x="111988" y="101815"/>
                  </a:lnTo>
                  <a:lnTo>
                    <a:pt x="110896" y="100545"/>
                  </a:lnTo>
                  <a:lnTo>
                    <a:pt x="50079" y="32842"/>
                  </a:lnTo>
                  <a:close/>
                </a:path>
                <a:path w="132714" h="129539">
                  <a:moveTo>
                    <a:pt x="5626" y="0"/>
                  </a:moveTo>
                  <a:lnTo>
                    <a:pt x="2717" y="0"/>
                  </a:lnTo>
                  <a:lnTo>
                    <a:pt x="0" y="1803"/>
                  </a:lnTo>
                  <a:lnTo>
                    <a:pt x="3430" y="4637"/>
                  </a:lnTo>
                  <a:lnTo>
                    <a:pt x="10979" y="7142"/>
                  </a:lnTo>
                  <a:lnTo>
                    <a:pt x="18527" y="15464"/>
                  </a:lnTo>
                  <a:lnTo>
                    <a:pt x="21958" y="35750"/>
                  </a:lnTo>
                  <a:lnTo>
                    <a:pt x="21958" y="102730"/>
                  </a:lnTo>
                  <a:lnTo>
                    <a:pt x="19463" y="116273"/>
                  </a:lnTo>
                  <a:lnTo>
                    <a:pt x="13976" y="121766"/>
                  </a:lnTo>
                  <a:lnTo>
                    <a:pt x="8488" y="123684"/>
                  </a:lnTo>
                  <a:lnTo>
                    <a:pt x="5994" y="126504"/>
                  </a:lnTo>
                  <a:lnTo>
                    <a:pt x="6054" y="127774"/>
                  </a:lnTo>
                  <a:lnTo>
                    <a:pt x="6172" y="128498"/>
                  </a:lnTo>
                  <a:lnTo>
                    <a:pt x="9626" y="128498"/>
                  </a:lnTo>
                  <a:lnTo>
                    <a:pt x="19049" y="127774"/>
                  </a:lnTo>
                  <a:lnTo>
                    <a:pt x="45650" y="127774"/>
                  </a:lnTo>
                  <a:lnTo>
                    <a:pt x="45745" y="126136"/>
                  </a:lnTo>
                  <a:lnTo>
                    <a:pt x="43249" y="124041"/>
                  </a:lnTo>
                  <a:lnTo>
                    <a:pt x="37757" y="122985"/>
                  </a:lnTo>
                  <a:lnTo>
                    <a:pt x="32265" y="119783"/>
                  </a:lnTo>
                  <a:lnTo>
                    <a:pt x="29768" y="111251"/>
                  </a:lnTo>
                  <a:lnTo>
                    <a:pt x="29768" y="33400"/>
                  </a:lnTo>
                  <a:lnTo>
                    <a:pt x="30302" y="32842"/>
                  </a:lnTo>
                  <a:lnTo>
                    <a:pt x="50079" y="32842"/>
                  </a:lnTo>
                  <a:lnTo>
                    <a:pt x="24320" y="4165"/>
                  </a:lnTo>
                  <a:lnTo>
                    <a:pt x="23228" y="2895"/>
                  </a:lnTo>
                  <a:lnTo>
                    <a:pt x="21999" y="723"/>
                  </a:lnTo>
                  <a:lnTo>
                    <a:pt x="8343" y="723"/>
                  </a:lnTo>
                  <a:lnTo>
                    <a:pt x="5626" y="0"/>
                  </a:lnTo>
                  <a:close/>
                </a:path>
                <a:path w="132714" h="129539">
                  <a:moveTo>
                    <a:pt x="45650" y="127774"/>
                  </a:moveTo>
                  <a:lnTo>
                    <a:pt x="34302" y="127774"/>
                  </a:lnTo>
                  <a:lnTo>
                    <a:pt x="39382" y="128498"/>
                  </a:lnTo>
                  <a:lnTo>
                    <a:pt x="45554" y="128498"/>
                  </a:lnTo>
                  <a:lnTo>
                    <a:pt x="45650" y="127774"/>
                  </a:lnTo>
                  <a:close/>
                </a:path>
                <a:path w="132714" h="129539">
                  <a:moveTo>
                    <a:pt x="100914" y="0"/>
                  </a:moveTo>
                  <a:lnTo>
                    <a:pt x="94386" y="0"/>
                  </a:lnTo>
                  <a:lnTo>
                    <a:pt x="93471" y="533"/>
                  </a:lnTo>
                  <a:lnTo>
                    <a:pt x="93471" y="1803"/>
                  </a:lnTo>
                  <a:lnTo>
                    <a:pt x="96619" y="4562"/>
                  </a:lnTo>
                  <a:lnTo>
                    <a:pt x="103543" y="6572"/>
                  </a:lnTo>
                  <a:lnTo>
                    <a:pt x="110466" y="11915"/>
                  </a:lnTo>
                  <a:lnTo>
                    <a:pt x="113614" y="24676"/>
                  </a:lnTo>
                  <a:lnTo>
                    <a:pt x="113614" y="102006"/>
                  </a:lnTo>
                  <a:lnTo>
                    <a:pt x="113436" y="102539"/>
                  </a:lnTo>
                  <a:lnTo>
                    <a:pt x="121424" y="102539"/>
                  </a:lnTo>
                  <a:lnTo>
                    <a:pt x="121424" y="3073"/>
                  </a:lnTo>
                  <a:lnTo>
                    <a:pt x="132130" y="3073"/>
                  </a:lnTo>
                  <a:lnTo>
                    <a:pt x="132130" y="1625"/>
                  </a:lnTo>
                  <a:lnTo>
                    <a:pt x="131123" y="723"/>
                  </a:lnTo>
                  <a:lnTo>
                    <a:pt x="106171" y="723"/>
                  </a:lnTo>
                  <a:lnTo>
                    <a:pt x="100914" y="0"/>
                  </a:lnTo>
                  <a:close/>
                </a:path>
                <a:path w="132714" h="129539">
                  <a:moveTo>
                    <a:pt x="132130" y="3073"/>
                  </a:moveTo>
                  <a:lnTo>
                    <a:pt x="121424" y="3073"/>
                  </a:lnTo>
                  <a:lnTo>
                    <a:pt x="132130" y="6349"/>
                  </a:lnTo>
                  <a:lnTo>
                    <a:pt x="132130" y="3073"/>
                  </a:lnTo>
                  <a:close/>
                </a:path>
                <a:path w="132714" h="129539">
                  <a:moveTo>
                    <a:pt x="21589" y="0"/>
                  </a:moveTo>
                  <a:lnTo>
                    <a:pt x="16878" y="0"/>
                  </a:lnTo>
                  <a:lnTo>
                    <a:pt x="13969" y="723"/>
                  </a:lnTo>
                  <a:lnTo>
                    <a:pt x="21999" y="723"/>
                  </a:lnTo>
                  <a:lnTo>
                    <a:pt x="21589" y="0"/>
                  </a:lnTo>
                  <a:close/>
                </a:path>
                <a:path w="132714" h="129539">
                  <a:moveTo>
                    <a:pt x="130314" y="0"/>
                  </a:moveTo>
                  <a:lnTo>
                    <a:pt x="125958" y="0"/>
                  </a:lnTo>
                  <a:lnTo>
                    <a:pt x="118160" y="723"/>
                  </a:lnTo>
                  <a:lnTo>
                    <a:pt x="131123" y="723"/>
                  </a:lnTo>
                  <a:lnTo>
                    <a:pt x="130314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8" name="object 28"/>
            <p:cNvSpPr/>
            <p:nvPr/>
          </p:nvSpPr>
          <p:spPr>
            <a:xfrm>
              <a:off x="6222301" y="4183697"/>
              <a:ext cx="137160" cy="132080"/>
            </a:xfrm>
            <a:custGeom>
              <a:avLst/>
              <a:gdLst/>
              <a:ahLst/>
              <a:cxnLst/>
              <a:rect l="l" t="t" r="r" b="b"/>
              <a:pathLst>
                <a:path w="137160" h="132079">
                  <a:moveTo>
                    <a:pt x="36296" y="130682"/>
                  </a:moveTo>
                  <a:lnTo>
                    <a:pt x="21234" y="130682"/>
                  </a:lnTo>
                  <a:lnTo>
                    <a:pt x="26314" y="131406"/>
                  </a:lnTo>
                  <a:lnTo>
                    <a:pt x="33756" y="131406"/>
                  </a:lnTo>
                  <a:lnTo>
                    <a:pt x="36296" y="131952"/>
                  </a:lnTo>
                  <a:lnTo>
                    <a:pt x="36296" y="130682"/>
                  </a:lnTo>
                  <a:close/>
                </a:path>
                <a:path w="137160" h="132079">
                  <a:moveTo>
                    <a:pt x="0" y="125602"/>
                  </a:moveTo>
                  <a:lnTo>
                    <a:pt x="0" y="129412"/>
                  </a:lnTo>
                  <a:lnTo>
                    <a:pt x="1625" y="131406"/>
                  </a:lnTo>
                  <a:lnTo>
                    <a:pt x="6349" y="131406"/>
                  </a:lnTo>
                  <a:lnTo>
                    <a:pt x="11252" y="130682"/>
                  </a:lnTo>
                  <a:lnTo>
                    <a:pt x="36296" y="130682"/>
                  </a:lnTo>
                  <a:lnTo>
                    <a:pt x="36296" y="128676"/>
                  </a:lnTo>
                  <a:lnTo>
                    <a:pt x="8534" y="128676"/>
                  </a:lnTo>
                  <a:lnTo>
                    <a:pt x="0" y="125602"/>
                  </a:lnTo>
                  <a:close/>
                </a:path>
                <a:path w="137160" h="132079">
                  <a:moveTo>
                    <a:pt x="93294" y="125234"/>
                  </a:moveTo>
                  <a:lnTo>
                    <a:pt x="93294" y="131406"/>
                  </a:lnTo>
                  <a:lnTo>
                    <a:pt x="102184" y="131406"/>
                  </a:lnTo>
                  <a:lnTo>
                    <a:pt x="107086" y="130682"/>
                  </a:lnTo>
                  <a:lnTo>
                    <a:pt x="136855" y="130682"/>
                  </a:lnTo>
                  <a:lnTo>
                    <a:pt x="136855" y="129235"/>
                  </a:lnTo>
                  <a:lnTo>
                    <a:pt x="126326" y="129235"/>
                  </a:lnTo>
                  <a:lnTo>
                    <a:pt x="124898" y="127050"/>
                  </a:lnTo>
                  <a:lnTo>
                    <a:pt x="104190" y="127050"/>
                  </a:lnTo>
                  <a:lnTo>
                    <a:pt x="93294" y="125234"/>
                  </a:lnTo>
                  <a:close/>
                </a:path>
                <a:path w="137160" h="132079">
                  <a:moveTo>
                    <a:pt x="136855" y="130682"/>
                  </a:moveTo>
                  <a:lnTo>
                    <a:pt x="119430" y="130682"/>
                  </a:lnTo>
                  <a:lnTo>
                    <a:pt x="126872" y="131406"/>
                  </a:lnTo>
                  <a:lnTo>
                    <a:pt x="136855" y="131406"/>
                  </a:lnTo>
                  <a:lnTo>
                    <a:pt x="136855" y="130682"/>
                  </a:lnTo>
                  <a:close/>
                </a:path>
                <a:path w="137160" h="132079">
                  <a:moveTo>
                    <a:pt x="136855" y="125234"/>
                  </a:moveTo>
                  <a:lnTo>
                    <a:pt x="126326" y="129235"/>
                  </a:lnTo>
                  <a:lnTo>
                    <a:pt x="136855" y="129235"/>
                  </a:lnTo>
                  <a:lnTo>
                    <a:pt x="136855" y="125234"/>
                  </a:lnTo>
                  <a:close/>
                </a:path>
                <a:path w="137160" h="132079">
                  <a:moveTo>
                    <a:pt x="72237" y="0"/>
                  </a:moveTo>
                  <a:lnTo>
                    <a:pt x="70243" y="0"/>
                  </a:lnTo>
                  <a:lnTo>
                    <a:pt x="68625" y="809"/>
                  </a:lnTo>
                  <a:lnTo>
                    <a:pt x="66565" y="4306"/>
                  </a:lnTo>
                  <a:lnTo>
                    <a:pt x="62941" y="12092"/>
                  </a:lnTo>
                  <a:lnTo>
                    <a:pt x="56629" y="25768"/>
                  </a:lnTo>
                  <a:lnTo>
                    <a:pt x="13246" y="118338"/>
                  </a:lnTo>
                  <a:lnTo>
                    <a:pt x="8534" y="128676"/>
                  </a:lnTo>
                  <a:lnTo>
                    <a:pt x="36296" y="128676"/>
                  </a:lnTo>
                  <a:lnTo>
                    <a:pt x="34284" y="126605"/>
                  </a:lnTo>
                  <a:lnTo>
                    <a:pt x="29857" y="125688"/>
                  </a:lnTo>
                  <a:lnTo>
                    <a:pt x="25430" y="123272"/>
                  </a:lnTo>
                  <a:lnTo>
                    <a:pt x="23418" y="116700"/>
                  </a:lnTo>
                  <a:lnTo>
                    <a:pt x="23418" y="114350"/>
                  </a:lnTo>
                  <a:lnTo>
                    <a:pt x="24142" y="111620"/>
                  </a:lnTo>
                  <a:lnTo>
                    <a:pt x="24688" y="110350"/>
                  </a:lnTo>
                  <a:lnTo>
                    <a:pt x="36296" y="84937"/>
                  </a:lnTo>
                  <a:lnTo>
                    <a:pt x="38112" y="81127"/>
                  </a:lnTo>
                  <a:lnTo>
                    <a:pt x="104114" y="81127"/>
                  </a:lnTo>
                  <a:lnTo>
                    <a:pt x="100888" y="73139"/>
                  </a:lnTo>
                  <a:lnTo>
                    <a:pt x="43738" y="73139"/>
                  </a:lnTo>
                  <a:lnTo>
                    <a:pt x="42468" y="72415"/>
                  </a:lnTo>
                  <a:lnTo>
                    <a:pt x="43738" y="69875"/>
                  </a:lnTo>
                  <a:lnTo>
                    <a:pt x="64249" y="25768"/>
                  </a:lnTo>
                  <a:lnTo>
                    <a:pt x="65341" y="23596"/>
                  </a:lnTo>
                  <a:lnTo>
                    <a:pt x="80876" y="23596"/>
                  </a:lnTo>
                  <a:lnTo>
                    <a:pt x="74053" y="6705"/>
                  </a:lnTo>
                  <a:lnTo>
                    <a:pt x="73507" y="5257"/>
                  </a:lnTo>
                  <a:lnTo>
                    <a:pt x="72237" y="0"/>
                  </a:lnTo>
                  <a:close/>
                </a:path>
                <a:path w="137160" h="132079">
                  <a:moveTo>
                    <a:pt x="104114" y="81127"/>
                  </a:moveTo>
                  <a:lnTo>
                    <a:pt x="89839" y="81127"/>
                  </a:lnTo>
                  <a:lnTo>
                    <a:pt x="90931" y="83845"/>
                  </a:lnTo>
                  <a:lnTo>
                    <a:pt x="92748" y="88023"/>
                  </a:lnTo>
                  <a:lnTo>
                    <a:pt x="98551" y="102908"/>
                  </a:lnTo>
                  <a:lnTo>
                    <a:pt x="100368" y="107810"/>
                  </a:lnTo>
                  <a:lnTo>
                    <a:pt x="104190" y="116154"/>
                  </a:lnTo>
                  <a:lnTo>
                    <a:pt x="104190" y="127050"/>
                  </a:lnTo>
                  <a:lnTo>
                    <a:pt x="124898" y="127050"/>
                  </a:lnTo>
                  <a:lnTo>
                    <a:pt x="116712" y="114528"/>
                  </a:lnTo>
                  <a:lnTo>
                    <a:pt x="114528" y="106908"/>
                  </a:lnTo>
                  <a:lnTo>
                    <a:pt x="104114" y="81127"/>
                  </a:lnTo>
                  <a:close/>
                </a:path>
                <a:path w="137160" h="132079">
                  <a:moveTo>
                    <a:pt x="80876" y="23596"/>
                  </a:moveTo>
                  <a:lnTo>
                    <a:pt x="66243" y="23596"/>
                  </a:lnTo>
                  <a:lnTo>
                    <a:pt x="67157" y="25768"/>
                  </a:lnTo>
                  <a:lnTo>
                    <a:pt x="84937" y="69519"/>
                  </a:lnTo>
                  <a:lnTo>
                    <a:pt x="85851" y="71869"/>
                  </a:lnTo>
                  <a:lnTo>
                    <a:pt x="86029" y="73139"/>
                  </a:lnTo>
                  <a:lnTo>
                    <a:pt x="100888" y="73139"/>
                  </a:lnTo>
                  <a:lnTo>
                    <a:pt x="80876" y="23596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9" name="object 29"/>
            <p:cNvSpPr/>
            <p:nvPr/>
          </p:nvSpPr>
          <p:spPr>
            <a:xfrm>
              <a:off x="6437503" y="4186605"/>
              <a:ext cx="95885" cy="128905"/>
            </a:xfrm>
            <a:custGeom>
              <a:avLst/>
              <a:gdLst/>
              <a:ahLst/>
              <a:cxnLst/>
              <a:rect l="l" t="t" r="r" b="b"/>
              <a:pathLst>
                <a:path w="95884" h="128904">
                  <a:moveTo>
                    <a:pt x="81410" y="127745"/>
                  </a:moveTo>
                  <a:lnTo>
                    <a:pt x="37384" y="127745"/>
                  </a:lnTo>
                  <a:lnTo>
                    <a:pt x="58081" y="128346"/>
                  </a:lnTo>
                  <a:lnTo>
                    <a:pt x="68427" y="128511"/>
                  </a:lnTo>
                  <a:lnTo>
                    <a:pt x="76403" y="128511"/>
                  </a:lnTo>
                  <a:lnTo>
                    <a:pt x="80403" y="128879"/>
                  </a:lnTo>
                  <a:lnTo>
                    <a:pt x="81410" y="127745"/>
                  </a:lnTo>
                  <a:close/>
                </a:path>
                <a:path w="95884" h="128904">
                  <a:moveTo>
                    <a:pt x="40001" y="4724"/>
                  </a:moveTo>
                  <a:lnTo>
                    <a:pt x="15240" y="4724"/>
                  </a:lnTo>
                  <a:lnTo>
                    <a:pt x="15240" y="114719"/>
                  </a:lnTo>
                  <a:lnTo>
                    <a:pt x="14884" y="119799"/>
                  </a:lnTo>
                  <a:lnTo>
                    <a:pt x="10160" y="121970"/>
                  </a:lnTo>
                  <a:lnTo>
                    <a:pt x="4343" y="124879"/>
                  </a:lnTo>
                  <a:lnTo>
                    <a:pt x="2477" y="124879"/>
                  </a:lnTo>
                  <a:lnTo>
                    <a:pt x="2171" y="126695"/>
                  </a:lnTo>
                  <a:lnTo>
                    <a:pt x="2171" y="128142"/>
                  </a:lnTo>
                  <a:lnTo>
                    <a:pt x="3263" y="128511"/>
                  </a:lnTo>
                  <a:lnTo>
                    <a:pt x="12153" y="128511"/>
                  </a:lnTo>
                  <a:lnTo>
                    <a:pt x="19786" y="127965"/>
                  </a:lnTo>
                  <a:lnTo>
                    <a:pt x="27038" y="127787"/>
                  </a:lnTo>
                  <a:lnTo>
                    <a:pt x="81410" y="127745"/>
                  </a:lnTo>
                  <a:lnTo>
                    <a:pt x="83953" y="124879"/>
                  </a:lnTo>
                  <a:lnTo>
                    <a:pt x="4343" y="124879"/>
                  </a:lnTo>
                  <a:lnTo>
                    <a:pt x="2540" y="124510"/>
                  </a:lnTo>
                  <a:lnTo>
                    <a:pt x="84280" y="124510"/>
                  </a:lnTo>
                  <a:lnTo>
                    <a:pt x="86207" y="122339"/>
                  </a:lnTo>
                  <a:lnTo>
                    <a:pt x="87214" y="121246"/>
                  </a:lnTo>
                  <a:lnTo>
                    <a:pt x="28130" y="121246"/>
                  </a:lnTo>
                  <a:lnTo>
                    <a:pt x="29578" y="116890"/>
                  </a:lnTo>
                  <a:lnTo>
                    <a:pt x="29578" y="17970"/>
                  </a:lnTo>
                  <a:lnTo>
                    <a:pt x="31648" y="9481"/>
                  </a:lnTo>
                  <a:lnTo>
                    <a:pt x="36201" y="5897"/>
                  </a:lnTo>
                  <a:lnTo>
                    <a:pt x="40001" y="4724"/>
                  </a:lnTo>
                  <a:close/>
                </a:path>
                <a:path w="95884" h="128904">
                  <a:moveTo>
                    <a:pt x="95097" y="102552"/>
                  </a:moveTo>
                  <a:lnTo>
                    <a:pt x="93827" y="102552"/>
                  </a:lnTo>
                  <a:lnTo>
                    <a:pt x="90842" y="105473"/>
                  </a:lnTo>
                  <a:lnTo>
                    <a:pt x="83434" y="111899"/>
                  </a:lnTo>
                  <a:lnTo>
                    <a:pt x="68608" y="118325"/>
                  </a:lnTo>
                  <a:lnTo>
                    <a:pt x="43370" y="121246"/>
                  </a:lnTo>
                  <a:lnTo>
                    <a:pt x="87214" y="121246"/>
                  </a:lnTo>
                  <a:lnTo>
                    <a:pt x="90563" y="117614"/>
                  </a:lnTo>
                  <a:lnTo>
                    <a:pt x="95288" y="111264"/>
                  </a:lnTo>
                  <a:lnTo>
                    <a:pt x="95288" y="104368"/>
                  </a:lnTo>
                  <a:lnTo>
                    <a:pt x="95097" y="102552"/>
                  </a:lnTo>
                  <a:close/>
                </a:path>
                <a:path w="95884" h="128904">
                  <a:moveTo>
                    <a:pt x="7442" y="0"/>
                  </a:moveTo>
                  <a:lnTo>
                    <a:pt x="1270" y="0"/>
                  </a:lnTo>
                  <a:lnTo>
                    <a:pt x="0" y="368"/>
                  </a:lnTo>
                  <a:lnTo>
                    <a:pt x="0" y="5981"/>
                  </a:lnTo>
                  <a:lnTo>
                    <a:pt x="15240" y="4724"/>
                  </a:lnTo>
                  <a:lnTo>
                    <a:pt x="40001" y="4724"/>
                  </a:lnTo>
                  <a:lnTo>
                    <a:pt x="40754" y="4492"/>
                  </a:lnTo>
                  <a:lnTo>
                    <a:pt x="42824" y="2539"/>
                  </a:lnTo>
                  <a:lnTo>
                    <a:pt x="42824" y="736"/>
                  </a:lnTo>
                  <a:lnTo>
                    <a:pt x="13055" y="736"/>
                  </a:lnTo>
                  <a:lnTo>
                    <a:pt x="7442" y="0"/>
                  </a:lnTo>
                  <a:close/>
                </a:path>
                <a:path w="95884" h="128904">
                  <a:moveTo>
                    <a:pt x="41744" y="0"/>
                  </a:moveTo>
                  <a:lnTo>
                    <a:pt x="36652" y="0"/>
                  </a:lnTo>
                  <a:lnTo>
                    <a:pt x="32308" y="736"/>
                  </a:lnTo>
                  <a:lnTo>
                    <a:pt x="42824" y="736"/>
                  </a:lnTo>
                  <a:lnTo>
                    <a:pt x="42824" y="368"/>
                  </a:lnTo>
                  <a:lnTo>
                    <a:pt x="41744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0" name="object 30"/>
            <p:cNvSpPr/>
            <p:nvPr/>
          </p:nvSpPr>
          <p:spPr>
            <a:xfrm>
              <a:off x="4756403" y="4430483"/>
              <a:ext cx="88265" cy="131445"/>
            </a:xfrm>
            <a:custGeom>
              <a:avLst/>
              <a:gdLst/>
              <a:ahLst/>
              <a:cxnLst/>
              <a:rect l="l" t="t" r="r" b="b"/>
              <a:pathLst>
                <a:path w="88264" h="131445">
                  <a:moveTo>
                    <a:pt x="5257" y="92379"/>
                  </a:moveTo>
                  <a:lnTo>
                    <a:pt x="901" y="92379"/>
                  </a:lnTo>
                  <a:lnTo>
                    <a:pt x="0" y="94386"/>
                  </a:lnTo>
                  <a:lnTo>
                    <a:pt x="795" y="98374"/>
                  </a:lnTo>
                  <a:lnTo>
                    <a:pt x="5257" y="121424"/>
                  </a:lnTo>
                  <a:lnTo>
                    <a:pt x="8467" y="124361"/>
                  </a:lnTo>
                  <a:lnTo>
                    <a:pt x="15830" y="127639"/>
                  </a:lnTo>
                  <a:lnTo>
                    <a:pt x="25574" y="130306"/>
                  </a:lnTo>
                  <a:lnTo>
                    <a:pt x="35928" y="131406"/>
                  </a:lnTo>
                  <a:lnTo>
                    <a:pt x="61426" y="127594"/>
                  </a:lnTo>
                  <a:lnTo>
                    <a:pt x="64753" y="125602"/>
                  </a:lnTo>
                  <a:lnTo>
                    <a:pt x="44284" y="125602"/>
                  </a:lnTo>
                  <a:lnTo>
                    <a:pt x="28064" y="122521"/>
                  </a:lnTo>
                  <a:lnTo>
                    <a:pt x="16646" y="115117"/>
                  </a:lnTo>
                  <a:lnTo>
                    <a:pt x="9519" y="106148"/>
                  </a:lnTo>
                  <a:lnTo>
                    <a:pt x="6172" y="98374"/>
                  </a:lnTo>
                  <a:lnTo>
                    <a:pt x="5257" y="94564"/>
                  </a:lnTo>
                  <a:lnTo>
                    <a:pt x="5257" y="92379"/>
                  </a:lnTo>
                  <a:close/>
                </a:path>
                <a:path w="88264" h="131445">
                  <a:moveTo>
                    <a:pt x="45008" y="0"/>
                  </a:moveTo>
                  <a:lnTo>
                    <a:pt x="29904" y="2090"/>
                  </a:lnTo>
                  <a:lnTo>
                    <a:pt x="17030" y="8416"/>
                  </a:lnTo>
                  <a:lnTo>
                    <a:pt x="8072" y="19063"/>
                  </a:lnTo>
                  <a:lnTo>
                    <a:pt x="4711" y="34112"/>
                  </a:lnTo>
                  <a:lnTo>
                    <a:pt x="16227" y="58989"/>
                  </a:lnTo>
                  <a:lnTo>
                    <a:pt x="41560" y="70148"/>
                  </a:lnTo>
                  <a:lnTo>
                    <a:pt x="66894" y="78992"/>
                  </a:lnTo>
                  <a:lnTo>
                    <a:pt x="78409" y="96926"/>
                  </a:lnTo>
                  <a:lnTo>
                    <a:pt x="75501" y="109443"/>
                  </a:lnTo>
                  <a:lnTo>
                    <a:pt x="67810" y="118408"/>
                  </a:lnTo>
                  <a:lnTo>
                    <a:pt x="56887" y="123801"/>
                  </a:lnTo>
                  <a:lnTo>
                    <a:pt x="44284" y="125602"/>
                  </a:lnTo>
                  <a:lnTo>
                    <a:pt x="64753" y="125602"/>
                  </a:lnTo>
                  <a:lnTo>
                    <a:pt x="77341" y="118065"/>
                  </a:lnTo>
                  <a:lnTo>
                    <a:pt x="85529" y="105678"/>
                  </a:lnTo>
                  <a:lnTo>
                    <a:pt x="87845" y="93294"/>
                  </a:lnTo>
                  <a:lnTo>
                    <a:pt x="76330" y="66915"/>
                  </a:lnTo>
                  <a:lnTo>
                    <a:pt x="50996" y="55171"/>
                  </a:lnTo>
                  <a:lnTo>
                    <a:pt x="25663" y="46424"/>
                  </a:lnTo>
                  <a:lnTo>
                    <a:pt x="14147" y="29032"/>
                  </a:lnTo>
                  <a:lnTo>
                    <a:pt x="16755" y="18305"/>
                  </a:lnTo>
                  <a:lnTo>
                    <a:pt x="23566" y="10975"/>
                  </a:lnTo>
                  <a:lnTo>
                    <a:pt x="33066" y="6775"/>
                  </a:lnTo>
                  <a:lnTo>
                    <a:pt x="43738" y="5435"/>
                  </a:lnTo>
                  <a:lnTo>
                    <a:pt x="72585" y="5435"/>
                  </a:lnTo>
                  <a:lnTo>
                    <a:pt x="67537" y="3263"/>
                  </a:lnTo>
                  <a:lnTo>
                    <a:pt x="58679" y="1019"/>
                  </a:lnTo>
                  <a:lnTo>
                    <a:pt x="45008" y="0"/>
                  </a:lnTo>
                  <a:close/>
                </a:path>
                <a:path w="88264" h="131445">
                  <a:moveTo>
                    <a:pt x="72585" y="5435"/>
                  </a:moveTo>
                  <a:lnTo>
                    <a:pt x="43738" y="5435"/>
                  </a:lnTo>
                  <a:lnTo>
                    <a:pt x="55130" y="6927"/>
                  </a:lnTo>
                  <a:lnTo>
                    <a:pt x="65022" y="11380"/>
                  </a:lnTo>
                  <a:lnTo>
                    <a:pt x="72940" y="18760"/>
                  </a:lnTo>
                  <a:lnTo>
                    <a:pt x="78409" y="29032"/>
                  </a:lnTo>
                  <a:lnTo>
                    <a:pt x="80213" y="34480"/>
                  </a:lnTo>
                  <a:lnTo>
                    <a:pt x="84023" y="34480"/>
                  </a:lnTo>
                  <a:lnTo>
                    <a:pt x="84391" y="33210"/>
                  </a:lnTo>
                  <a:lnTo>
                    <a:pt x="84213" y="31762"/>
                  </a:lnTo>
                  <a:lnTo>
                    <a:pt x="81434" y="6527"/>
                  </a:lnTo>
                  <a:lnTo>
                    <a:pt x="75501" y="6527"/>
                  </a:lnTo>
                  <a:lnTo>
                    <a:pt x="72585" y="5435"/>
                  </a:lnTo>
                  <a:close/>
                </a:path>
                <a:path w="88264" h="131445">
                  <a:moveTo>
                    <a:pt x="80403" y="4533"/>
                  </a:moveTo>
                  <a:lnTo>
                    <a:pt x="77495" y="4533"/>
                  </a:lnTo>
                  <a:lnTo>
                    <a:pt x="77139" y="6527"/>
                  </a:lnTo>
                  <a:lnTo>
                    <a:pt x="81434" y="6527"/>
                  </a:lnTo>
                  <a:lnTo>
                    <a:pt x="81305" y="5067"/>
                  </a:lnTo>
                  <a:lnTo>
                    <a:pt x="80403" y="4533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1" name="object 31"/>
            <p:cNvSpPr/>
            <p:nvPr/>
          </p:nvSpPr>
          <p:spPr>
            <a:xfrm>
              <a:off x="4926063" y="4432122"/>
              <a:ext cx="116839" cy="128905"/>
            </a:xfrm>
            <a:custGeom>
              <a:avLst/>
              <a:gdLst/>
              <a:ahLst/>
              <a:cxnLst/>
              <a:rect l="l" t="t" r="r" b="b"/>
              <a:pathLst>
                <a:path w="116839" h="128904">
                  <a:moveTo>
                    <a:pt x="36842" y="121793"/>
                  </a:moveTo>
                  <a:lnTo>
                    <a:pt x="36842" y="127952"/>
                  </a:lnTo>
                  <a:lnTo>
                    <a:pt x="37388" y="128511"/>
                  </a:lnTo>
                  <a:lnTo>
                    <a:pt x="40106" y="128511"/>
                  </a:lnTo>
                  <a:lnTo>
                    <a:pt x="43548" y="127774"/>
                  </a:lnTo>
                  <a:lnTo>
                    <a:pt x="80323" y="127774"/>
                  </a:lnTo>
                  <a:lnTo>
                    <a:pt x="80225" y="126326"/>
                  </a:lnTo>
                  <a:lnTo>
                    <a:pt x="77927" y="123770"/>
                  </a:lnTo>
                  <a:lnTo>
                    <a:pt x="77239" y="123596"/>
                  </a:lnTo>
                  <a:lnTo>
                    <a:pt x="51180" y="123596"/>
                  </a:lnTo>
                  <a:lnTo>
                    <a:pt x="36842" y="121793"/>
                  </a:lnTo>
                  <a:close/>
                </a:path>
                <a:path w="116839" h="128904">
                  <a:moveTo>
                    <a:pt x="80323" y="127774"/>
                  </a:moveTo>
                  <a:lnTo>
                    <a:pt x="69151" y="127774"/>
                  </a:lnTo>
                  <a:lnTo>
                    <a:pt x="74231" y="128511"/>
                  </a:lnTo>
                  <a:lnTo>
                    <a:pt x="80403" y="128511"/>
                  </a:lnTo>
                  <a:lnTo>
                    <a:pt x="80323" y="127774"/>
                  </a:lnTo>
                  <a:close/>
                </a:path>
                <a:path w="116839" h="128904">
                  <a:moveTo>
                    <a:pt x="65519" y="9245"/>
                  </a:moveTo>
                  <a:lnTo>
                    <a:pt x="64604" y="9982"/>
                  </a:lnTo>
                  <a:lnTo>
                    <a:pt x="49364" y="9982"/>
                  </a:lnTo>
                  <a:lnTo>
                    <a:pt x="51892" y="10160"/>
                  </a:lnTo>
                  <a:lnTo>
                    <a:pt x="51199" y="16878"/>
                  </a:lnTo>
                  <a:lnTo>
                    <a:pt x="51180" y="123596"/>
                  </a:lnTo>
                  <a:lnTo>
                    <a:pt x="77239" y="123596"/>
                  </a:lnTo>
                  <a:lnTo>
                    <a:pt x="72872" y="122489"/>
                  </a:lnTo>
                  <a:lnTo>
                    <a:pt x="67817" y="119406"/>
                  </a:lnTo>
                  <a:lnTo>
                    <a:pt x="65519" y="111442"/>
                  </a:lnTo>
                  <a:lnTo>
                    <a:pt x="65519" y="9245"/>
                  </a:lnTo>
                  <a:close/>
                </a:path>
                <a:path w="116839" h="128904">
                  <a:moveTo>
                    <a:pt x="1993" y="0"/>
                  </a:moveTo>
                  <a:lnTo>
                    <a:pt x="2142" y="5257"/>
                  </a:lnTo>
                  <a:lnTo>
                    <a:pt x="1993" y="7073"/>
                  </a:lnTo>
                  <a:lnTo>
                    <a:pt x="0" y="24676"/>
                  </a:lnTo>
                  <a:lnTo>
                    <a:pt x="1816" y="26860"/>
                  </a:lnTo>
                  <a:lnTo>
                    <a:pt x="4178" y="26860"/>
                  </a:lnTo>
                  <a:lnTo>
                    <a:pt x="4356" y="24498"/>
                  </a:lnTo>
                  <a:lnTo>
                    <a:pt x="4889" y="22694"/>
                  </a:lnTo>
                  <a:lnTo>
                    <a:pt x="8166" y="12700"/>
                  </a:lnTo>
                  <a:lnTo>
                    <a:pt x="8521" y="9982"/>
                  </a:lnTo>
                  <a:lnTo>
                    <a:pt x="64604" y="9982"/>
                  </a:lnTo>
                  <a:lnTo>
                    <a:pt x="65519" y="9245"/>
                  </a:lnTo>
                  <a:lnTo>
                    <a:pt x="115499" y="9245"/>
                  </a:lnTo>
                  <a:lnTo>
                    <a:pt x="115237" y="4902"/>
                  </a:lnTo>
                  <a:lnTo>
                    <a:pt x="115074" y="1092"/>
                  </a:lnTo>
                  <a:lnTo>
                    <a:pt x="114671" y="610"/>
                  </a:lnTo>
                  <a:lnTo>
                    <a:pt x="40864" y="610"/>
                  </a:lnTo>
                  <a:lnTo>
                    <a:pt x="15993" y="113"/>
                  </a:lnTo>
                  <a:lnTo>
                    <a:pt x="1993" y="0"/>
                  </a:lnTo>
                  <a:close/>
                </a:path>
                <a:path w="116839" h="128904">
                  <a:moveTo>
                    <a:pt x="115499" y="9245"/>
                  </a:moveTo>
                  <a:lnTo>
                    <a:pt x="65519" y="9245"/>
                  </a:lnTo>
                  <a:lnTo>
                    <a:pt x="65519" y="9982"/>
                  </a:lnTo>
                  <a:lnTo>
                    <a:pt x="98729" y="9982"/>
                  </a:lnTo>
                  <a:lnTo>
                    <a:pt x="108007" y="12137"/>
                  </a:lnTo>
                  <a:lnTo>
                    <a:pt x="110869" y="16878"/>
                  </a:lnTo>
                  <a:lnTo>
                    <a:pt x="111518" y="21619"/>
                  </a:lnTo>
                  <a:lnTo>
                    <a:pt x="114160" y="23774"/>
                  </a:lnTo>
                  <a:lnTo>
                    <a:pt x="116522" y="23774"/>
                  </a:lnTo>
                  <a:lnTo>
                    <a:pt x="116344" y="21590"/>
                  </a:lnTo>
                  <a:lnTo>
                    <a:pt x="116154" y="19786"/>
                  </a:lnTo>
                  <a:lnTo>
                    <a:pt x="115499" y="9245"/>
                  </a:lnTo>
                  <a:close/>
                </a:path>
                <a:path w="116839" h="128904">
                  <a:moveTo>
                    <a:pt x="114160" y="0"/>
                  </a:moveTo>
                  <a:lnTo>
                    <a:pt x="78467" y="610"/>
                  </a:lnTo>
                  <a:lnTo>
                    <a:pt x="114671" y="610"/>
                  </a:lnTo>
                  <a:lnTo>
                    <a:pt x="114160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2" name="object 32"/>
            <p:cNvSpPr/>
            <p:nvPr/>
          </p:nvSpPr>
          <p:spPr>
            <a:xfrm>
              <a:off x="5119471" y="4431741"/>
              <a:ext cx="133350" cy="130175"/>
            </a:xfrm>
            <a:custGeom>
              <a:avLst/>
              <a:gdLst/>
              <a:ahLst/>
              <a:cxnLst/>
              <a:rect l="l" t="t" r="r" b="b"/>
              <a:pathLst>
                <a:path w="133350" h="130175">
                  <a:moveTo>
                    <a:pt x="8712" y="368"/>
                  </a:moveTo>
                  <a:lnTo>
                    <a:pt x="3086" y="368"/>
                  </a:lnTo>
                  <a:lnTo>
                    <a:pt x="0" y="914"/>
                  </a:lnTo>
                  <a:lnTo>
                    <a:pt x="0" y="2184"/>
                  </a:lnTo>
                  <a:lnTo>
                    <a:pt x="2297" y="5028"/>
                  </a:lnTo>
                  <a:lnTo>
                    <a:pt x="7353" y="6429"/>
                  </a:lnTo>
                  <a:lnTo>
                    <a:pt x="12408" y="8749"/>
                  </a:lnTo>
                  <a:lnTo>
                    <a:pt x="14706" y="14350"/>
                  </a:lnTo>
                  <a:lnTo>
                    <a:pt x="14802" y="76415"/>
                  </a:lnTo>
                  <a:lnTo>
                    <a:pt x="16869" y="95843"/>
                  </a:lnTo>
                  <a:lnTo>
                    <a:pt x="25207" y="113314"/>
                  </a:lnTo>
                  <a:lnTo>
                    <a:pt x="42497" y="125543"/>
                  </a:lnTo>
                  <a:lnTo>
                    <a:pt x="71513" y="130149"/>
                  </a:lnTo>
                  <a:lnTo>
                    <a:pt x="101708" y="123005"/>
                  </a:lnTo>
                  <a:lnTo>
                    <a:pt x="101980" y="122707"/>
                  </a:lnTo>
                  <a:lnTo>
                    <a:pt x="72415" y="122707"/>
                  </a:lnTo>
                  <a:lnTo>
                    <a:pt x="55303" y="120183"/>
                  </a:lnTo>
                  <a:lnTo>
                    <a:pt x="41543" y="112453"/>
                  </a:lnTo>
                  <a:lnTo>
                    <a:pt x="32376" y="99277"/>
                  </a:lnTo>
                  <a:lnTo>
                    <a:pt x="29044" y="80416"/>
                  </a:lnTo>
                  <a:lnTo>
                    <a:pt x="29044" y="15252"/>
                  </a:lnTo>
                  <a:lnTo>
                    <a:pt x="30943" y="8413"/>
                  </a:lnTo>
                  <a:lnTo>
                    <a:pt x="35121" y="5727"/>
                  </a:lnTo>
                  <a:lnTo>
                    <a:pt x="39299" y="4537"/>
                  </a:lnTo>
                  <a:lnTo>
                    <a:pt x="41198" y="2184"/>
                  </a:lnTo>
                  <a:lnTo>
                    <a:pt x="41198" y="1104"/>
                  </a:lnTo>
                  <a:lnTo>
                    <a:pt x="13258" y="1104"/>
                  </a:lnTo>
                  <a:lnTo>
                    <a:pt x="8712" y="368"/>
                  </a:lnTo>
                  <a:close/>
                </a:path>
                <a:path w="133350" h="130175">
                  <a:moveTo>
                    <a:pt x="106362" y="368"/>
                  </a:moveTo>
                  <a:lnTo>
                    <a:pt x="99288" y="368"/>
                  </a:lnTo>
                  <a:lnTo>
                    <a:pt x="97472" y="2184"/>
                  </a:lnTo>
                  <a:lnTo>
                    <a:pt x="100109" y="5269"/>
                  </a:lnTo>
                  <a:lnTo>
                    <a:pt x="105911" y="6723"/>
                  </a:lnTo>
                  <a:lnTo>
                    <a:pt x="111713" y="10355"/>
                  </a:lnTo>
                  <a:lnTo>
                    <a:pt x="114350" y="19977"/>
                  </a:lnTo>
                  <a:lnTo>
                    <a:pt x="114350" y="78778"/>
                  </a:lnTo>
                  <a:lnTo>
                    <a:pt x="112598" y="94680"/>
                  </a:lnTo>
                  <a:lnTo>
                    <a:pt x="106184" y="108777"/>
                  </a:lnTo>
                  <a:lnTo>
                    <a:pt x="93369" y="118856"/>
                  </a:lnTo>
                  <a:lnTo>
                    <a:pt x="72415" y="122707"/>
                  </a:lnTo>
                  <a:lnTo>
                    <a:pt x="101980" y="122707"/>
                  </a:lnTo>
                  <a:lnTo>
                    <a:pt x="116638" y="106621"/>
                  </a:lnTo>
                  <a:lnTo>
                    <a:pt x="121664" y="88567"/>
                  </a:lnTo>
                  <a:lnTo>
                    <a:pt x="122054" y="78778"/>
                  </a:lnTo>
                  <a:lnTo>
                    <a:pt x="122181" y="19977"/>
                  </a:lnTo>
                  <a:lnTo>
                    <a:pt x="123823" y="11045"/>
                  </a:lnTo>
                  <a:lnTo>
                    <a:pt x="127507" y="6907"/>
                  </a:lnTo>
                  <a:lnTo>
                    <a:pt x="131192" y="4947"/>
                  </a:lnTo>
                  <a:lnTo>
                    <a:pt x="132867" y="2374"/>
                  </a:lnTo>
                  <a:lnTo>
                    <a:pt x="131372" y="1104"/>
                  </a:lnTo>
                  <a:lnTo>
                    <a:pt x="113436" y="1104"/>
                  </a:lnTo>
                  <a:lnTo>
                    <a:pt x="106362" y="368"/>
                  </a:lnTo>
                  <a:close/>
                </a:path>
                <a:path w="133350" h="130175">
                  <a:moveTo>
                    <a:pt x="41198" y="0"/>
                  </a:moveTo>
                  <a:lnTo>
                    <a:pt x="36296" y="368"/>
                  </a:lnTo>
                  <a:lnTo>
                    <a:pt x="29768" y="368"/>
                  </a:lnTo>
                  <a:lnTo>
                    <a:pt x="23964" y="1104"/>
                  </a:lnTo>
                  <a:lnTo>
                    <a:pt x="41198" y="1104"/>
                  </a:lnTo>
                  <a:lnTo>
                    <a:pt x="41198" y="0"/>
                  </a:lnTo>
                  <a:close/>
                </a:path>
                <a:path w="133350" h="130175">
                  <a:moveTo>
                    <a:pt x="130505" y="368"/>
                  </a:moveTo>
                  <a:lnTo>
                    <a:pt x="127241" y="368"/>
                  </a:lnTo>
                  <a:lnTo>
                    <a:pt x="123977" y="1104"/>
                  </a:lnTo>
                  <a:lnTo>
                    <a:pt x="131372" y="1104"/>
                  </a:lnTo>
                  <a:lnTo>
                    <a:pt x="130505" y="368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3" name="object 33"/>
            <p:cNvSpPr/>
            <p:nvPr/>
          </p:nvSpPr>
          <p:spPr>
            <a:xfrm>
              <a:off x="5337568" y="4432122"/>
              <a:ext cx="122555" cy="128905"/>
            </a:xfrm>
            <a:custGeom>
              <a:avLst/>
              <a:gdLst/>
              <a:ahLst/>
              <a:cxnLst/>
              <a:rect l="l" t="t" r="r" b="b"/>
              <a:pathLst>
                <a:path w="122554" h="128904">
                  <a:moveTo>
                    <a:pt x="8166" y="0"/>
                  </a:moveTo>
                  <a:lnTo>
                    <a:pt x="1460" y="0"/>
                  </a:lnTo>
                  <a:lnTo>
                    <a:pt x="0" y="533"/>
                  </a:lnTo>
                  <a:lnTo>
                    <a:pt x="0" y="1803"/>
                  </a:lnTo>
                  <a:lnTo>
                    <a:pt x="2325" y="4019"/>
                  </a:lnTo>
                  <a:lnTo>
                    <a:pt x="7442" y="5505"/>
                  </a:lnTo>
                  <a:lnTo>
                    <a:pt x="12558" y="9543"/>
                  </a:lnTo>
                  <a:lnTo>
                    <a:pt x="14884" y="19418"/>
                  </a:lnTo>
                  <a:lnTo>
                    <a:pt x="14884" y="109804"/>
                  </a:lnTo>
                  <a:lnTo>
                    <a:pt x="12870" y="119129"/>
                  </a:lnTo>
                  <a:lnTo>
                    <a:pt x="8439" y="123143"/>
                  </a:lnTo>
                  <a:lnTo>
                    <a:pt x="4008" y="124707"/>
                  </a:lnTo>
                  <a:lnTo>
                    <a:pt x="1993" y="126682"/>
                  </a:lnTo>
                  <a:lnTo>
                    <a:pt x="2051" y="127887"/>
                  </a:lnTo>
                  <a:lnTo>
                    <a:pt x="2362" y="128498"/>
                  </a:lnTo>
                  <a:lnTo>
                    <a:pt x="5092" y="128498"/>
                  </a:lnTo>
                  <a:lnTo>
                    <a:pt x="22517" y="127774"/>
                  </a:lnTo>
                  <a:lnTo>
                    <a:pt x="56428" y="127774"/>
                  </a:lnTo>
                  <a:lnTo>
                    <a:pt x="82463" y="123596"/>
                  </a:lnTo>
                  <a:lnTo>
                    <a:pt x="58267" y="123596"/>
                  </a:lnTo>
                  <a:lnTo>
                    <a:pt x="51189" y="123143"/>
                  </a:lnTo>
                  <a:lnTo>
                    <a:pt x="43476" y="121761"/>
                  </a:lnTo>
                  <a:lnTo>
                    <a:pt x="36063" y="119235"/>
                  </a:lnTo>
                  <a:lnTo>
                    <a:pt x="30314" y="115430"/>
                  </a:lnTo>
                  <a:lnTo>
                    <a:pt x="28689" y="113791"/>
                  </a:lnTo>
                  <a:lnTo>
                    <a:pt x="29222" y="105079"/>
                  </a:lnTo>
                  <a:lnTo>
                    <a:pt x="29222" y="7442"/>
                  </a:lnTo>
                  <a:lnTo>
                    <a:pt x="29959" y="4533"/>
                  </a:lnTo>
                  <a:lnTo>
                    <a:pt x="82125" y="4533"/>
                  </a:lnTo>
                  <a:lnTo>
                    <a:pt x="81771" y="4324"/>
                  </a:lnTo>
                  <a:lnTo>
                    <a:pt x="62201" y="723"/>
                  </a:lnTo>
                  <a:lnTo>
                    <a:pt x="13436" y="723"/>
                  </a:lnTo>
                  <a:lnTo>
                    <a:pt x="8166" y="0"/>
                  </a:lnTo>
                  <a:close/>
                </a:path>
                <a:path w="122554" h="128904">
                  <a:moveTo>
                    <a:pt x="56428" y="127774"/>
                  </a:moveTo>
                  <a:lnTo>
                    <a:pt x="22517" y="127774"/>
                  </a:lnTo>
                  <a:lnTo>
                    <a:pt x="31086" y="127887"/>
                  </a:lnTo>
                  <a:lnTo>
                    <a:pt x="44973" y="128385"/>
                  </a:lnTo>
                  <a:lnTo>
                    <a:pt x="51917" y="128498"/>
                  </a:lnTo>
                  <a:lnTo>
                    <a:pt x="56428" y="127774"/>
                  </a:lnTo>
                  <a:close/>
                </a:path>
                <a:path w="122554" h="128904">
                  <a:moveTo>
                    <a:pt x="82125" y="4533"/>
                  </a:moveTo>
                  <a:lnTo>
                    <a:pt x="47193" y="4533"/>
                  </a:lnTo>
                  <a:lnTo>
                    <a:pt x="71326" y="8840"/>
                  </a:lnTo>
                  <a:lnTo>
                    <a:pt x="90800" y="21162"/>
                  </a:lnTo>
                  <a:lnTo>
                    <a:pt x="103809" y="41008"/>
                  </a:lnTo>
                  <a:lnTo>
                    <a:pt x="108546" y="67881"/>
                  </a:lnTo>
                  <a:lnTo>
                    <a:pt x="104314" y="94273"/>
                  </a:lnTo>
                  <a:lnTo>
                    <a:pt x="93070" y="111459"/>
                  </a:lnTo>
                  <a:lnTo>
                    <a:pt x="76994" y="120786"/>
                  </a:lnTo>
                  <a:lnTo>
                    <a:pt x="58267" y="123596"/>
                  </a:lnTo>
                  <a:lnTo>
                    <a:pt x="82463" y="123596"/>
                  </a:lnTo>
                  <a:lnTo>
                    <a:pt x="84074" y="123337"/>
                  </a:lnTo>
                  <a:lnTo>
                    <a:pt x="105798" y="108853"/>
                  </a:lnTo>
                  <a:lnTo>
                    <a:pt x="118095" y="86541"/>
                  </a:lnTo>
                  <a:lnTo>
                    <a:pt x="121970" y="57899"/>
                  </a:lnTo>
                  <a:lnTo>
                    <a:pt x="116533" y="34686"/>
                  </a:lnTo>
                  <a:lnTo>
                    <a:pt x="102163" y="16357"/>
                  </a:lnTo>
                  <a:lnTo>
                    <a:pt x="82125" y="4533"/>
                  </a:lnTo>
                  <a:close/>
                </a:path>
                <a:path w="122554" h="128904">
                  <a:moveTo>
                    <a:pt x="58267" y="0"/>
                  </a:moveTo>
                  <a:lnTo>
                    <a:pt x="47213" y="113"/>
                  </a:lnTo>
                  <a:lnTo>
                    <a:pt x="27895" y="610"/>
                  </a:lnTo>
                  <a:lnTo>
                    <a:pt x="13436" y="723"/>
                  </a:lnTo>
                  <a:lnTo>
                    <a:pt x="62201" y="723"/>
                  </a:lnTo>
                  <a:lnTo>
                    <a:pt x="5826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4" name="object 34"/>
            <p:cNvSpPr/>
            <p:nvPr/>
          </p:nvSpPr>
          <p:spPr>
            <a:xfrm>
              <a:off x="5542800" y="4432122"/>
              <a:ext cx="45720" cy="128905"/>
            </a:xfrm>
            <a:custGeom>
              <a:avLst/>
              <a:gdLst/>
              <a:ahLst/>
              <a:cxnLst/>
              <a:rect l="l" t="t" r="r" b="b"/>
              <a:pathLst>
                <a:path w="45720" h="128904">
                  <a:moveTo>
                    <a:pt x="8534" y="0"/>
                  </a:moveTo>
                  <a:lnTo>
                    <a:pt x="368" y="0"/>
                  </a:lnTo>
                  <a:lnTo>
                    <a:pt x="0" y="355"/>
                  </a:lnTo>
                  <a:lnTo>
                    <a:pt x="0" y="1993"/>
                  </a:lnTo>
                  <a:lnTo>
                    <a:pt x="2271" y="3940"/>
                  </a:lnTo>
                  <a:lnTo>
                    <a:pt x="7281" y="5329"/>
                  </a:lnTo>
                  <a:lnTo>
                    <a:pt x="12328" y="8453"/>
                  </a:lnTo>
                  <a:lnTo>
                    <a:pt x="14706" y="15608"/>
                  </a:lnTo>
                  <a:lnTo>
                    <a:pt x="14706" y="108534"/>
                  </a:lnTo>
                  <a:lnTo>
                    <a:pt x="12494" y="118070"/>
                  </a:lnTo>
                  <a:lnTo>
                    <a:pt x="7626" y="121924"/>
                  </a:lnTo>
                  <a:lnTo>
                    <a:pt x="2758" y="123394"/>
                  </a:lnTo>
                  <a:lnTo>
                    <a:pt x="546" y="125780"/>
                  </a:lnTo>
                  <a:lnTo>
                    <a:pt x="653" y="127774"/>
                  </a:lnTo>
                  <a:lnTo>
                    <a:pt x="1092" y="128498"/>
                  </a:lnTo>
                  <a:lnTo>
                    <a:pt x="6896" y="128498"/>
                  </a:lnTo>
                  <a:lnTo>
                    <a:pt x="10706" y="127774"/>
                  </a:lnTo>
                  <a:lnTo>
                    <a:pt x="45199" y="127774"/>
                  </a:lnTo>
                  <a:lnTo>
                    <a:pt x="45199" y="126682"/>
                  </a:lnTo>
                  <a:lnTo>
                    <a:pt x="42675" y="123992"/>
                  </a:lnTo>
                  <a:lnTo>
                    <a:pt x="37122" y="122462"/>
                  </a:lnTo>
                  <a:lnTo>
                    <a:pt x="31569" y="119642"/>
                  </a:lnTo>
                  <a:lnTo>
                    <a:pt x="29044" y="113080"/>
                  </a:lnTo>
                  <a:lnTo>
                    <a:pt x="29044" y="15608"/>
                  </a:lnTo>
                  <a:lnTo>
                    <a:pt x="31086" y="8322"/>
                  </a:lnTo>
                  <a:lnTo>
                    <a:pt x="35579" y="5238"/>
                  </a:lnTo>
                  <a:lnTo>
                    <a:pt x="40071" y="3888"/>
                  </a:lnTo>
                  <a:lnTo>
                    <a:pt x="42113" y="1803"/>
                  </a:lnTo>
                  <a:lnTo>
                    <a:pt x="42113" y="723"/>
                  </a:lnTo>
                  <a:lnTo>
                    <a:pt x="15074" y="723"/>
                  </a:lnTo>
                  <a:lnTo>
                    <a:pt x="8534" y="0"/>
                  </a:lnTo>
                  <a:close/>
                </a:path>
                <a:path w="45720" h="128904">
                  <a:moveTo>
                    <a:pt x="45199" y="127774"/>
                  </a:moveTo>
                  <a:lnTo>
                    <a:pt x="29591" y="127774"/>
                  </a:lnTo>
                  <a:lnTo>
                    <a:pt x="37401" y="128498"/>
                  </a:lnTo>
                  <a:lnTo>
                    <a:pt x="44653" y="128498"/>
                  </a:lnTo>
                  <a:lnTo>
                    <a:pt x="45199" y="127952"/>
                  </a:lnTo>
                  <a:lnTo>
                    <a:pt x="45199" y="127774"/>
                  </a:lnTo>
                  <a:close/>
                </a:path>
                <a:path w="45720" h="128904">
                  <a:moveTo>
                    <a:pt x="41567" y="0"/>
                  </a:moveTo>
                  <a:lnTo>
                    <a:pt x="33032" y="0"/>
                  </a:lnTo>
                  <a:lnTo>
                    <a:pt x="27406" y="723"/>
                  </a:lnTo>
                  <a:lnTo>
                    <a:pt x="42113" y="723"/>
                  </a:lnTo>
                  <a:lnTo>
                    <a:pt x="42113" y="355"/>
                  </a:lnTo>
                  <a:lnTo>
                    <a:pt x="41567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5" name="object 35"/>
            <p:cNvSpPr/>
            <p:nvPr/>
          </p:nvSpPr>
          <p:spPr>
            <a:xfrm>
              <a:off x="5671820" y="4432109"/>
              <a:ext cx="95885" cy="128905"/>
            </a:xfrm>
            <a:custGeom>
              <a:avLst/>
              <a:gdLst/>
              <a:ahLst/>
              <a:cxnLst/>
              <a:rect l="l" t="t" r="r" b="b"/>
              <a:pathLst>
                <a:path w="95885" h="128904">
                  <a:moveTo>
                    <a:pt x="81410" y="127745"/>
                  </a:moveTo>
                  <a:lnTo>
                    <a:pt x="37382" y="127745"/>
                  </a:lnTo>
                  <a:lnTo>
                    <a:pt x="58076" y="128346"/>
                  </a:lnTo>
                  <a:lnTo>
                    <a:pt x="68427" y="128511"/>
                  </a:lnTo>
                  <a:lnTo>
                    <a:pt x="76403" y="128511"/>
                  </a:lnTo>
                  <a:lnTo>
                    <a:pt x="80403" y="128879"/>
                  </a:lnTo>
                  <a:lnTo>
                    <a:pt x="81410" y="127745"/>
                  </a:lnTo>
                  <a:close/>
                </a:path>
                <a:path w="95885" h="128904">
                  <a:moveTo>
                    <a:pt x="1079" y="0"/>
                  </a:moveTo>
                  <a:lnTo>
                    <a:pt x="0" y="736"/>
                  </a:lnTo>
                  <a:lnTo>
                    <a:pt x="0" y="4368"/>
                  </a:lnTo>
                  <a:lnTo>
                    <a:pt x="3987" y="4724"/>
                  </a:lnTo>
                  <a:lnTo>
                    <a:pt x="5435" y="5079"/>
                  </a:lnTo>
                  <a:lnTo>
                    <a:pt x="15240" y="6540"/>
                  </a:lnTo>
                  <a:lnTo>
                    <a:pt x="15240" y="114719"/>
                  </a:lnTo>
                  <a:lnTo>
                    <a:pt x="14884" y="119799"/>
                  </a:lnTo>
                  <a:lnTo>
                    <a:pt x="10160" y="121970"/>
                  </a:lnTo>
                  <a:lnTo>
                    <a:pt x="4343" y="124879"/>
                  </a:lnTo>
                  <a:lnTo>
                    <a:pt x="2479" y="124879"/>
                  </a:lnTo>
                  <a:lnTo>
                    <a:pt x="2171" y="126695"/>
                  </a:lnTo>
                  <a:lnTo>
                    <a:pt x="2171" y="128155"/>
                  </a:lnTo>
                  <a:lnTo>
                    <a:pt x="3263" y="128511"/>
                  </a:lnTo>
                  <a:lnTo>
                    <a:pt x="12153" y="128511"/>
                  </a:lnTo>
                  <a:lnTo>
                    <a:pt x="19773" y="127965"/>
                  </a:lnTo>
                  <a:lnTo>
                    <a:pt x="27038" y="127787"/>
                  </a:lnTo>
                  <a:lnTo>
                    <a:pt x="81410" y="127745"/>
                  </a:lnTo>
                  <a:lnTo>
                    <a:pt x="83953" y="124879"/>
                  </a:lnTo>
                  <a:lnTo>
                    <a:pt x="4343" y="124879"/>
                  </a:lnTo>
                  <a:lnTo>
                    <a:pt x="2540" y="124523"/>
                  </a:lnTo>
                  <a:lnTo>
                    <a:pt x="84269" y="124523"/>
                  </a:lnTo>
                  <a:lnTo>
                    <a:pt x="86207" y="122339"/>
                  </a:lnTo>
                  <a:lnTo>
                    <a:pt x="87214" y="121246"/>
                  </a:lnTo>
                  <a:lnTo>
                    <a:pt x="28130" y="121246"/>
                  </a:lnTo>
                  <a:lnTo>
                    <a:pt x="29578" y="116903"/>
                  </a:lnTo>
                  <a:lnTo>
                    <a:pt x="29473" y="69476"/>
                  </a:lnTo>
                  <a:lnTo>
                    <a:pt x="29032" y="66979"/>
                  </a:lnTo>
                  <a:lnTo>
                    <a:pt x="76047" y="66979"/>
                  </a:lnTo>
                  <a:lnTo>
                    <a:pt x="76131" y="58991"/>
                  </a:lnTo>
                  <a:lnTo>
                    <a:pt x="29578" y="58991"/>
                  </a:lnTo>
                  <a:lnTo>
                    <a:pt x="29578" y="7619"/>
                  </a:lnTo>
                  <a:lnTo>
                    <a:pt x="29210" y="7619"/>
                  </a:lnTo>
                  <a:lnTo>
                    <a:pt x="29578" y="6908"/>
                  </a:lnTo>
                  <a:lnTo>
                    <a:pt x="85483" y="6908"/>
                  </a:lnTo>
                  <a:lnTo>
                    <a:pt x="85483" y="1816"/>
                  </a:lnTo>
                  <a:lnTo>
                    <a:pt x="85241" y="621"/>
                  </a:lnTo>
                  <a:lnTo>
                    <a:pt x="51293" y="621"/>
                  </a:lnTo>
                  <a:lnTo>
                    <a:pt x="27774" y="115"/>
                  </a:lnTo>
                  <a:lnTo>
                    <a:pt x="1079" y="0"/>
                  </a:lnTo>
                  <a:close/>
                </a:path>
                <a:path w="95885" h="128904">
                  <a:moveTo>
                    <a:pt x="95097" y="102552"/>
                  </a:moveTo>
                  <a:lnTo>
                    <a:pt x="93827" y="102552"/>
                  </a:lnTo>
                  <a:lnTo>
                    <a:pt x="90842" y="105473"/>
                  </a:lnTo>
                  <a:lnTo>
                    <a:pt x="83434" y="111899"/>
                  </a:lnTo>
                  <a:lnTo>
                    <a:pt x="68608" y="118325"/>
                  </a:lnTo>
                  <a:lnTo>
                    <a:pt x="43370" y="121246"/>
                  </a:lnTo>
                  <a:lnTo>
                    <a:pt x="87214" y="121246"/>
                  </a:lnTo>
                  <a:lnTo>
                    <a:pt x="90563" y="117614"/>
                  </a:lnTo>
                  <a:lnTo>
                    <a:pt x="95275" y="111264"/>
                  </a:lnTo>
                  <a:lnTo>
                    <a:pt x="95275" y="104381"/>
                  </a:lnTo>
                  <a:lnTo>
                    <a:pt x="95097" y="102552"/>
                  </a:lnTo>
                  <a:close/>
                </a:path>
                <a:path w="95885" h="128904">
                  <a:moveTo>
                    <a:pt x="76047" y="66979"/>
                  </a:moveTo>
                  <a:lnTo>
                    <a:pt x="59715" y="66979"/>
                  </a:lnTo>
                  <a:lnTo>
                    <a:pt x="67649" y="69476"/>
                  </a:lnTo>
                  <a:lnTo>
                    <a:pt x="70667" y="74968"/>
                  </a:lnTo>
                  <a:lnTo>
                    <a:pt x="71882" y="80460"/>
                  </a:lnTo>
                  <a:lnTo>
                    <a:pt x="74409" y="82956"/>
                  </a:lnTo>
                  <a:lnTo>
                    <a:pt x="75679" y="82956"/>
                  </a:lnTo>
                  <a:lnTo>
                    <a:pt x="76403" y="82219"/>
                  </a:lnTo>
                  <a:lnTo>
                    <a:pt x="76348" y="74968"/>
                  </a:lnTo>
                  <a:lnTo>
                    <a:pt x="76047" y="70967"/>
                  </a:lnTo>
                  <a:lnTo>
                    <a:pt x="76047" y="66979"/>
                  </a:lnTo>
                  <a:close/>
                </a:path>
                <a:path w="95885" h="128904">
                  <a:moveTo>
                    <a:pt x="75869" y="44475"/>
                  </a:moveTo>
                  <a:lnTo>
                    <a:pt x="74409" y="44475"/>
                  </a:lnTo>
                  <a:lnTo>
                    <a:pt x="72362" y="46743"/>
                  </a:lnTo>
                  <a:lnTo>
                    <a:pt x="70689" y="51733"/>
                  </a:lnTo>
                  <a:lnTo>
                    <a:pt x="66295" y="56723"/>
                  </a:lnTo>
                  <a:lnTo>
                    <a:pt x="56083" y="58991"/>
                  </a:lnTo>
                  <a:lnTo>
                    <a:pt x="76131" y="58991"/>
                  </a:lnTo>
                  <a:lnTo>
                    <a:pt x="76403" y="54279"/>
                  </a:lnTo>
                  <a:lnTo>
                    <a:pt x="76403" y="46469"/>
                  </a:lnTo>
                  <a:lnTo>
                    <a:pt x="75869" y="44475"/>
                  </a:lnTo>
                  <a:close/>
                </a:path>
                <a:path w="95885" h="128904">
                  <a:moveTo>
                    <a:pt x="85483" y="7547"/>
                  </a:moveTo>
                  <a:lnTo>
                    <a:pt x="53856" y="7547"/>
                  </a:lnTo>
                  <a:lnTo>
                    <a:pt x="63017" y="7851"/>
                  </a:lnTo>
                  <a:lnTo>
                    <a:pt x="71701" y="9313"/>
                  </a:lnTo>
                  <a:lnTo>
                    <a:pt x="77495" y="12712"/>
                  </a:lnTo>
                  <a:lnTo>
                    <a:pt x="80403" y="16890"/>
                  </a:lnTo>
                  <a:lnTo>
                    <a:pt x="77495" y="25603"/>
                  </a:lnTo>
                  <a:lnTo>
                    <a:pt x="82943" y="25603"/>
                  </a:lnTo>
                  <a:lnTo>
                    <a:pt x="85483" y="24142"/>
                  </a:lnTo>
                  <a:lnTo>
                    <a:pt x="85483" y="7547"/>
                  </a:lnTo>
                  <a:close/>
                </a:path>
                <a:path w="95885" h="128904">
                  <a:moveTo>
                    <a:pt x="29578" y="6908"/>
                  </a:moveTo>
                  <a:lnTo>
                    <a:pt x="29210" y="7619"/>
                  </a:lnTo>
                  <a:lnTo>
                    <a:pt x="29578" y="7618"/>
                  </a:lnTo>
                  <a:lnTo>
                    <a:pt x="29578" y="6908"/>
                  </a:lnTo>
                  <a:close/>
                </a:path>
                <a:path w="95885" h="128904">
                  <a:moveTo>
                    <a:pt x="29578" y="7618"/>
                  </a:moveTo>
                  <a:lnTo>
                    <a:pt x="29210" y="7619"/>
                  </a:lnTo>
                  <a:lnTo>
                    <a:pt x="29578" y="7619"/>
                  </a:lnTo>
                  <a:close/>
                </a:path>
                <a:path w="95885" h="128904">
                  <a:moveTo>
                    <a:pt x="85483" y="6908"/>
                  </a:moveTo>
                  <a:lnTo>
                    <a:pt x="29578" y="6908"/>
                  </a:lnTo>
                  <a:lnTo>
                    <a:pt x="29578" y="7618"/>
                  </a:lnTo>
                  <a:lnTo>
                    <a:pt x="85483" y="7547"/>
                  </a:lnTo>
                  <a:lnTo>
                    <a:pt x="85483" y="6908"/>
                  </a:lnTo>
                  <a:close/>
                </a:path>
                <a:path w="95885" h="128904">
                  <a:moveTo>
                    <a:pt x="85115" y="0"/>
                  </a:moveTo>
                  <a:lnTo>
                    <a:pt x="77748" y="115"/>
                  </a:lnTo>
                  <a:lnTo>
                    <a:pt x="62506" y="621"/>
                  </a:lnTo>
                  <a:lnTo>
                    <a:pt x="85241" y="621"/>
                  </a:lnTo>
                  <a:lnTo>
                    <a:pt x="85115" y="0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6" name="object 36"/>
            <p:cNvSpPr/>
            <p:nvPr/>
          </p:nvSpPr>
          <p:spPr>
            <a:xfrm>
              <a:off x="5847283" y="4430483"/>
              <a:ext cx="88265" cy="131445"/>
            </a:xfrm>
            <a:custGeom>
              <a:avLst/>
              <a:gdLst/>
              <a:ahLst/>
              <a:cxnLst/>
              <a:rect l="l" t="t" r="r" b="b"/>
              <a:pathLst>
                <a:path w="88264" h="131445">
                  <a:moveTo>
                    <a:pt x="5257" y="92379"/>
                  </a:moveTo>
                  <a:lnTo>
                    <a:pt x="914" y="92379"/>
                  </a:lnTo>
                  <a:lnTo>
                    <a:pt x="0" y="94386"/>
                  </a:lnTo>
                  <a:lnTo>
                    <a:pt x="795" y="98374"/>
                  </a:lnTo>
                  <a:lnTo>
                    <a:pt x="5257" y="121424"/>
                  </a:lnTo>
                  <a:lnTo>
                    <a:pt x="8473" y="124361"/>
                  </a:lnTo>
                  <a:lnTo>
                    <a:pt x="15836" y="127639"/>
                  </a:lnTo>
                  <a:lnTo>
                    <a:pt x="25581" y="130306"/>
                  </a:lnTo>
                  <a:lnTo>
                    <a:pt x="35941" y="131406"/>
                  </a:lnTo>
                  <a:lnTo>
                    <a:pt x="61431" y="127594"/>
                  </a:lnTo>
                  <a:lnTo>
                    <a:pt x="64757" y="125602"/>
                  </a:lnTo>
                  <a:lnTo>
                    <a:pt x="44284" y="125602"/>
                  </a:lnTo>
                  <a:lnTo>
                    <a:pt x="28071" y="122521"/>
                  </a:lnTo>
                  <a:lnTo>
                    <a:pt x="16656" y="115117"/>
                  </a:lnTo>
                  <a:lnTo>
                    <a:pt x="9526" y="106148"/>
                  </a:lnTo>
                  <a:lnTo>
                    <a:pt x="6172" y="98374"/>
                  </a:lnTo>
                  <a:lnTo>
                    <a:pt x="5257" y="94564"/>
                  </a:lnTo>
                  <a:lnTo>
                    <a:pt x="5257" y="92379"/>
                  </a:lnTo>
                  <a:close/>
                </a:path>
                <a:path w="88264" h="131445">
                  <a:moveTo>
                    <a:pt x="45008" y="0"/>
                  </a:moveTo>
                  <a:lnTo>
                    <a:pt x="29911" y="2090"/>
                  </a:lnTo>
                  <a:lnTo>
                    <a:pt x="17041" y="8416"/>
                  </a:lnTo>
                  <a:lnTo>
                    <a:pt x="8084" y="19063"/>
                  </a:lnTo>
                  <a:lnTo>
                    <a:pt x="4724" y="34112"/>
                  </a:lnTo>
                  <a:lnTo>
                    <a:pt x="16237" y="58989"/>
                  </a:lnTo>
                  <a:lnTo>
                    <a:pt x="41567" y="70148"/>
                  </a:lnTo>
                  <a:lnTo>
                    <a:pt x="66896" y="78992"/>
                  </a:lnTo>
                  <a:lnTo>
                    <a:pt x="78409" y="96926"/>
                  </a:lnTo>
                  <a:lnTo>
                    <a:pt x="75503" y="109443"/>
                  </a:lnTo>
                  <a:lnTo>
                    <a:pt x="67814" y="118408"/>
                  </a:lnTo>
                  <a:lnTo>
                    <a:pt x="56892" y="123801"/>
                  </a:lnTo>
                  <a:lnTo>
                    <a:pt x="44284" y="125602"/>
                  </a:lnTo>
                  <a:lnTo>
                    <a:pt x="64757" y="125602"/>
                  </a:lnTo>
                  <a:lnTo>
                    <a:pt x="77343" y="118065"/>
                  </a:lnTo>
                  <a:lnTo>
                    <a:pt x="85529" y="105678"/>
                  </a:lnTo>
                  <a:lnTo>
                    <a:pt x="87845" y="93294"/>
                  </a:lnTo>
                  <a:lnTo>
                    <a:pt x="76332" y="66915"/>
                  </a:lnTo>
                  <a:lnTo>
                    <a:pt x="51003" y="55171"/>
                  </a:lnTo>
                  <a:lnTo>
                    <a:pt x="25673" y="46424"/>
                  </a:lnTo>
                  <a:lnTo>
                    <a:pt x="14160" y="29032"/>
                  </a:lnTo>
                  <a:lnTo>
                    <a:pt x="16765" y="18305"/>
                  </a:lnTo>
                  <a:lnTo>
                    <a:pt x="23572" y="10975"/>
                  </a:lnTo>
                  <a:lnTo>
                    <a:pt x="33068" y="6775"/>
                  </a:lnTo>
                  <a:lnTo>
                    <a:pt x="43738" y="5435"/>
                  </a:lnTo>
                  <a:lnTo>
                    <a:pt x="72592" y="5435"/>
                  </a:lnTo>
                  <a:lnTo>
                    <a:pt x="67543" y="3263"/>
                  </a:lnTo>
                  <a:lnTo>
                    <a:pt x="58685" y="1019"/>
                  </a:lnTo>
                  <a:lnTo>
                    <a:pt x="45008" y="0"/>
                  </a:lnTo>
                  <a:close/>
                </a:path>
                <a:path w="88264" h="131445">
                  <a:moveTo>
                    <a:pt x="72592" y="5435"/>
                  </a:moveTo>
                  <a:lnTo>
                    <a:pt x="43738" y="5435"/>
                  </a:lnTo>
                  <a:lnTo>
                    <a:pt x="55130" y="6927"/>
                  </a:lnTo>
                  <a:lnTo>
                    <a:pt x="65022" y="11380"/>
                  </a:lnTo>
                  <a:lnTo>
                    <a:pt x="72940" y="18760"/>
                  </a:lnTo>
                  <a:lnTo>
                    <a:pt x="78409" y="29032"/>
                  </a:lnTo>
                  <a:lnTo>
                    <a:pt x="80225" y="34480"/>
                  </a:lnTo>
                  <a:lnTo>
                    <a:pt x="84035" y="34480"/>
                  </a:lnTo>
                  <a:lnTo>
                    <a:pt x="84404" y="33210"/>
                  </a:lnTo>
                  <a:lnTo>
                    <a:pt x="84226" y="31762"/>
                  </a:lnTo>
                  <a:lnTo>
                    <a:pt x="81447" y="6527"/>
                  </a:lnTo>
                  <a:lnTo>
                    <a:pt x="75514" y="6527"/>
                  </a:lnTo>
                  <a:lnTo>
                    <a:pt x="72592" y="5435"/>
                  </a:lnTo>
                  <a:close/>
                </a:path>
                <a:path w="88264" h="131445">
                  <a:moveTo>
                    <a:pt x="80403" y="4533"/>
                  </a:moveTo>
                  <a:lnTo>
                    <a:pt x="77495" y="4533"/>
                  </a:lnTo>
                  <a:lnTo>
                    <a:pt x="77139" y="6527"/>
                  </a:lnTo>
                  <a:lnTo>
                    <a:pt x="81447" y="6527"/>
                  </a:lnTo>
                  <a:lnTo>
                    <a:pt x="81318" y="5067"/>
                  </a:lnTo>
                  <a:lnTo>
                    <a:pt x="80403" y="4533"/>
                  </a:lnTo>
                  <a:close/>
                </a:path>
              </a:pathLst>
            </a:custGeom>
            <a:solidFill>
              <a:srgbClr val="BCBEC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7" name="object 37"/>
            <p:cNvSpPr/>
            <p:nvPr/>
          </p:nvSpPr>
          <p:spPr>
            <a:xfrm>
              <a:off x="4152328" y="4071251"/>
              <a:ext cx="2387600" cy="0"/>
            </a:xfrm>
            <a:custGeom>
              <a:avLst/>
              <a:gdLst/>
              <a:ahLst/>
              <a:cxnLst/>
              <a:rect l="l" t="t" r="r" b="b"/>
              <a:pathLst>
                <a:path w="2387600">
                  <a:moveTo>
                    <a:pt x="0" y="0"/>
                  </a:moveTo>
                  <a:lnTo>
                    <a:pt x="2387358" y="0"/>
                  </a:lnTo>
                </a:path>
              </a:pathLst>
            </a:custGeom>
            <a:ln w="12700">
              <a:solidFill>
                <a:srgbClr val="BCBEC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8" name="object 38"/>
          <p:cNvSpPr/>
          <p:nvPr/>
        </p:nvSpPr>
        <p:spPr>
          <a:xfrm>
            <a:off x="0" y="0"/>
            <a:ext cx="2324078" cy="46341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7579226" y="4702860"/>
            <a:ext cx="3112776" cy="285714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3">
            <a:extLst>
              <a:ext uri="{FF2B5EF4-FFF2-40B4-BE49-F238E27FC236}">
                <a16:creationId xmlns:a16="http://schemas.microsoft.com/office/drawing/2014/main" id="{C4BF73D7-19D5-435E-8598-5712E220C4F8}"/>
              </a:ext>
            </a:extLst>
          </p:cNvPr>
          <p:cNvSpPr txBox="1">
            <a:spLocks/>
          </p:cNvSpPr>
          <p:nvPr/>
        </p:nvSpPr>
        <p:spPr>
          <a:xfrm>
            <a:off x="2452689" y="464335"/>
            <a:ext cx="6056519" cy="10156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4300" b="1" i="0">
                <a:solidFill>
                  <a:srgbClr val="09493F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/>
            <a:r>
              <a:rPr lang="fr-FR" sz="6600" b="0" kern="0" spc="-710" dirty="0">
                <a:latin typeface="Verdana"/>
                <a:cs typeface="Verdana"/>
              </a:rPr>
              <a:t>2024/2025</a:t>
            </a:r>
            <a:endParaRPr lang="fr-FR" sz="6600" kern="0" dirty="0">
              <a:latin typeface="Verdana"/>
              <a:cs typeface="Verdana"/>
            </a:endParaRPr>
          </a:p>
        </p:txBody>
      </p:sp>
      <p:sp>
        <p:nvSpPr>
          <p:cNvPr id="41" name="object 4">
            <a:extLst>
              <a:ext uri="{FF2B5EF4-FFF2-40B4-BE49-F238E27FC236}">
                <a16:creationId xmlns:a16="http://schemas.microsoft.com/office/drawing/2014/main" id="{B8BC3445-1527-4CC4-95D6-B09F3D8A6B87}"/>
              </a:ext>
            </a:extLst>
          </p:cNvPr>
          <p:cNvSpPr txBox="1"/>
          <p:nvPr/>
        </p:nvSpPr>
        <p:spPr>
          <a:xfrm>
            <a:off x="2452689" y="1516864"/>
            <a:ext cx="6056519" cy="5659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ts val="5000"/>
              </a:lnSpc>
            </a:pPr>
            <a:r>
              <a:rPr lang="fr-FR" sz="3200" spc="-175" dirty="0">
                <a:solidFill>
                  <a:srgbClr val="09493F"/>
                </a:solidFill>
                <a:latin typeface="Verdana"/>
                <a:cs typeface="Verdana"/>
              </a:rPr>
              <a:t>Academica </a:t>
            </a:r>
            <a:r>
              <a:rPr lang="fr-FR" sz="3200" spc="-105" dirty="0">
                <a:solidFill>
                  <a:srgbClr val="09493F"/>
                </a:solidFill>
                <a:latin typeface="Verdana"/>
                <a:cs typeface="Verdana"/>
              </a:rPr>
              <a:t>Dual </a:t>
            </a:r>
            <a:r>
              <a:rPr lang="fr-FR" sz="3200" spc="-105" dirty="0" err="1">
                <a:solidFill>
                  <a:srgbClr val="09493F"/>
                </a:solidFill>
                <a:latin typeface="Verdana"/>
                <a:cs typeface="Verdana"/>
              </a:rPr>
              <a:t>Diploma</a:t>
            </a:r>
            <a:endParaRPr lang="fr-FR" sz="3200" spc="-105" dirty="0">
              <a:solidFill>
                <a:srgbClr val="09493F"/>
              </a:solidFill>
              <a:latin typeface="Verdana"/>
              <a:cs typeface="Verdana"/>
            </a:endParaRP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F4C2EF18-F205-46F1-BE6F-771C4E240FCC}"/>
              </a:ext>
            </a:extLst>
          </p:cNvPr>
          <p:cNvGrpSpPr/>
          <p:nvPr/>
        </p:nvGrpSpPr>
        <p:grpSpPr>
          <a:xfrm>
            <a:off x="2452690" y="-41445"/>
            <a:ext cx="903605" cy="1284605"/>
            <a:chOff x="1926885" y="-528684"/>
            <a:chExt cx="903605" cy="1284605"/>
          </a:xfrm>
        </p:grpSpPr>
        <p:sp>
          <p:nvSpPr>
            <p:cNvPr id="42" name="object 5">
              <a:extLst>
                <a:ext uri="{FF2B5EF4-FFF2-40B4-BE49-F238E27FC236}">
                  <a16:creationId xmlns:a16="http://schemas.microsoft.com/office/drawing/2014/main" id="{C1A7A1E8-0132-4D4A-9786-4859C7CCAEB7}"/>
                </a:ext>
              </a:extLst>
            </p:cNvPr>
            <p:cNvSpPr/>
            <p:nvPr/>
          </p:nvSpPr>
          <p:spPr>
            <a:xfrm flipV="1">
              <a:off x="1926885" y="-528684"/>
              <a:ext cx="903605" cy="391794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  <p:sp>
          <p:nvSpPr>
            <p:cNvPr id="43" name="object 5">
              <a:extLst>
                <a:ext uri="{FF2B5EF4-FFF2-40B4-BE49-F238E27FC236}">
                  <a16:creationId xmlns:a16="http://schemas.microsoft.com/office/drawing/2014/main" id="{A36EF424-D2D9-43F4-A2EF-8D768E10D606}"/>
                </a:ext>
              </a:extLst>
            </p:cNvPr>
            <p:cNvSpPr/>
            <p:nvPr/>
          </p:nvSpPr>
          <p:spPr>
            <a:xfrm rot="5400000">
              <a:off x="1475082" y="304119"/>
              <a:ext cx="903605" cy="0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C15E7CCD-6EFB-445F-9E01-E9B922BFB926}"/>
              </a:ext>
            </a:extLst>
          </p:cNvPr>
          <p:cNvGrpSpPr/>
          <p:nvPr/>
        </p:nvGrpSpPr>
        <p:grpSpPr>
          <a:xfrm>
            <a:off x="7594809" y="1495425"/>
            <a:ext cx="914400" cy="914400"/>
            <a:chOff x="7870485" y="1691911"/>
            <a:chExt cx="914400" cy="914400"/>
          </a:xfrm>
        </p:grpSpPr>
        <p:sp>
          <p:nvSpPr>
            <p:cNvPr id="44" name="object 5">
              <a:extLst>
                <a:ext uri="{FF2B5EF4-FFF2-40B4-BE49-F238E27FC236}">
                  <a16:creationId xmlns:a16="http://schemas.microsoft.com/office/drawing/2014/main" id="{C7BA1356-EA56-4B41-A079-C982257D8E42}"/>
                </a:ext>
              </a:extLst>
            </p:cNvPr>
            <p:cNvSpPr/>
            <p:nvPr/>
          </p:nvSpPr>
          <p:spPr>
            <a:xfrm rot="5400000">
              <a:off x="8333082" y="2143714"/>
              <a:ext cx="903605" cy="0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  <p:sp>
          <p:nvSpPr>
            <p:cNvPr id="45" name="object 5">
              <a:extLst>
                <a:ext uri="{FF2B5EF4-FFF2-40B4-BE49-F238E27FC236}">
                  <a16:creationId xmlns:a16="http://schemas.microsoft.com/office/drawing/2014/main" id="{AC660CBB-AFB5-4049-A46F-23A521A9AA8C}"/>
                </a:ext>
              </a:extLst>
            </p:cNvPr>
            <p:cNvSpPr/>
            <p:nvPr/>
          </p:nvSpPr>
          <p:spPr>
            <a:xfrm rot="10800000">
              <a:off x="7870485" y="2606311"/>
              <a:ext cx="903605" cy="0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</p:grpSp>
      <p:sp>
        <p:nvSpPr>
          <p:cNvPr id="49" name="ZoneTexte 48">
            <a:extLst>
              <a:ext uri="{FF2B5EF4-FFF2-40B4-BE49-F238E27FC236}">
                <a16:creationId xmlns:a16="http://schemas.microsoft.com/office/drawing/2014/main" id="{7B1382A9-293A-49E2-8B4D-7F455484E485}"/>
              </a:ext>
            </a:extLst>
          </p:cNvPr>
          <p:cNvSpPr txBox="1"/>
          <p:nvPr/>
        </p:nvSpPr>
        <p:spPr>
          <a:xfrm>
            <a:off x="2641390" y="5017710"/>
            <a:ext cx="5410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spc="-105" dirty="0">
                <a:solidFill>
                  <a:schemeClr val="bg1">
                    <a:lumMod val="95000"/>
                  </a:schemeClr>
                </a:solidFill>
                <a:latin typeface="Verdana"/>
                <a:ea typeface="+mj-ea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DualDiploma.org</a:t>
            </a:r>
            <a:endParaRPr lang="fr-FR" sz="2800" spc="-105" dirty="0">
              <a:solidFill>
                <a:schemeClr val="bg1">
                  <a:lumMod val="95000"/>
                </a:schemeClr>
              </a:solidFill>
              <a:latin typeface="Verdana"/>
              <a:ea typeface="+mj-ea"/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5D5B2D69-42BD-2AF9-4D0C-C8BE9A8E8FD2}"/>
              </a:ext>
            </a:extLst>
          </p:cNvPr>
          <p:cNvSpPr txBox="1"/>
          <p:nvPr/>
        </p:nvSpPr>
        <p:spPr>
          <a:xfrm>
            <a:off x="1841500" y="2547789"/>
            <a:ext cx="7130161" cy="1278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i="1" spc="-105" dirty="0">
                <a:solidFill>
                  <a:srgbClr val="09493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Institut Saint-Thomas de Villeneuve – Chaville</a:t>
            </a:r>
          </a:p>
          <a:p>
            <a:pPr marL="12700" marR="5080" lvl="0" indent="0" algn="ctr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i="1" spc="-105" dirty="0">
                <a:solidFill>
                  <a:srgbClr val="09493F"/>
                </a:solidFill>
                <a:latin typeface="Verdana"/>
                <a:cs typeface="Verdana"/>
              </a:rPr>
              <a:t>21 mars </a:t>
            </a:r>
            <a:r>
              <a:rPr lang="fr-FR" sz="2400" i="1" spc="-105" dirty="0">
                <a:solidFill>
                  <a:srgbClr val="09493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2024</a:t>
            </a:r>
            <a:endParaRPr kumimoji="0" lang="fr-FR" sz="2400" i="1" u="none" strike="noStrike" kern="1200" cap="none" spc="-175" normalizeH="0" baseline="0" noProof="0" dirty="0">
              <a:ln>
                <a:noFill/>
              </a:ln>
              <a:solidFill>
                <a:srgbClr val="09493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hidden="1"/>
          <p:cNvSpPr txBox="1">
            <a:spLocks noGrp="1"/>
          </p:cNvSpPr>
          <p:nvPr>
            <p:ph type="title"/>
          </p:nvPr>
        </p:nvSpPr>
        <p:spPr>
          <a:xfrm>
            <a:off x="1536700" y="1190625"/>
            <a:ext cx="4419600" cy="5381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dist">
              <a:lnSpc>
                <a:spcPts val="4630"/>
              </a:lnSpc>
            </a:pPr>
            <a:endParaRPr sz="3600" spc="-70" dirty="0">
              <a:latin typeface="Verdana"/>
              <a:cs typeface="Verdana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65C62162-6AA3-4C0B-AD33-DC53AF219EA2}"/>
              </a:ext>
            </a:extLst>
          </p:cNvPr>
          <p:cNvSpPr txBox="1">
            <a:spLocks/>
          </p:cNvSpPr>
          <p:nvPr/>
        </p:nvSpPr>
        <p:spPr>
          <a:xfrm>
            <a:off x="2173605" y="223360"/>
            <a:ext cx="6324599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algn="ctr"/>
            <a:r>
              <a:rPr lang="fr-FR" sz="2800" b="1" spc="-105" dirty="0">
                <a:solidFill>
                  <a:srgbClr val="09493F"/>
                </a:solidFill>
                <a:latin typeface="Verdana"/>
                <a:cs typeface="Verdana"/>
              </a:rPr>
              <a:t>LE DUAL DIPLOMA</a:t>
            </a:r>
            <a:endParaRPr lang="fr-FR" sz="2800" spc="-105" dirty="0">
              <a:solidFill>
                <a:srgbClr val="09493F"/>
              </a:solidFill>
              <a:latin typeface="Verdana"/>
              <a:cs typeface="Verdana"/>
            </a:endParaRPr>
          </a:p>
          <a:p>
            <a:pPr marL="12700" marR="5080" algn="ctr"/>
            <a:r>
              <a:rPr lang="fr-FR" sz="2000" spc="-180" dirty="0">
                <a:solidFill>
                  <a:srgbClr val="09493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Extrait United States </a:t>
            </a:r>
            <a:r>
              <a:rPr lang="fr-FR" sz="2000" spc="-180" dirty="0" err="1">
                <a:solidFill>
                  <a:srgbClr val="09493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History</a:t>
            </a:r>
            <a:endParaRPr lang="fr-FR" sz="2000" spc="-105" dirty="0">
              <a:solidFill>
                <a:srgbClr val="09493F"/>
              </a:solidFill>
              <a:latin typeface="Verdana"/>
              <a:cs typeface="Verdana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F734CD4E-128E-4A9A-9130-76158800F975}"/>
              </a:ext>
            </a:extLst>
          </p:cNvPr>
          <p:cNvSpPr/>
          <p:nvPr/>
        </p:nvSpPr>
        <p:spPr>
          <a:xfrm>
            <a:off x="2184401" y="147160"/>
            <a:ext cx="533400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2C2CC9DB-58E5-4B4B-A2F3-0E70B3FFC994}"/>
              </a:ext>
            </a:extLst>
          </p:cNvPr>
          <p:cNvSpPr/>
          <p:nvPr/>
        </p:nvSpPr>
        <p:spPr>
          <a:xfrm rot="5400000">
            <a:off x="1874202" y="381160"/>
            <a:ext cx="533401" cy="65405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7F0ABFA9-1D7E-4844-88EA-C8D20E89D2D9}"/>
              </a:ext>
            </a:extLst>
          </p:cNvPr>
          <p:cNvSpPr/>
          <p:nvPr/>
        </p:nvSpPr>
        <p:spPr>
          <a:xfrm rot="5400000" flipV="1">
            <a:off x="8265162" y="817721"/>
            <a:ext cx="533398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5B1ECBBD-BD5C-4DAF-B011-FB8CE9592780}"/>
              </a:ext>
            </a:extLst>
          </p:cNvPr>
          <p:cNvSpPr/>
          <p:nvPr/>
        </p:nvSpPr>
        <p:spPr>
          <a:xfrm rot="10800000">
            <a:off x="7975600" y="1061561"/>
            <a:ext cx="522605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FAD5C9C-A687-C56C-39F7-1C8A5643DA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74" r="22589"/>
          <a:stretch/>
        </p:blipFill>
        <p:spPr>
          <a:xfrm>
            <a:off x="424548" y="1358346"/>
            <a:ext cx="5970904" cy="484615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A2B9C7B-C068-DE1A-4C6B-0E2C6F05C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9974" y="2947413"/>
            <a:ext cx="3389494" cy="404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310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hidden="1"/>
          <p:cNvSpPr txBox="1">
            <a:spLocks noGrp="1"/>
          </p:cNvSpPr>
          <p:nvPr>
            <p:ph type="title"/>
          </p:nvPr>
        </p:nvSpPr>
        <p:spPr>
          <a:xfrm>
            <a:off x="1536700" y="1190625"/>
            <a:ext cx="4419600" cy="5381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dist">
              <a:lnSpc>
                <a:spcPts val="4630"/>
              </a:lnSpc>
            </a:pPr>
            <a:endParaRPr sz="3600" spc="-70" dirty="0">
              <a:latin typeface="Verdana"/>
              <a:cs typeface="Verdana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65C62162-6AA3-4C0B-AD33-DC53AF219EA2}"/>
              </a:ext>
            </a:extLst>
          </p:cNvPr>
          <p:cNvSpPr txBox="1">
            <a:spLocks/>
          </p:cNvSpPr>
          <p:nvPr/>
        </p:nvSpPr>
        <p:spPr>
          <a:xfrm>
            <a:off x="2184401" y="276225"/>
            <a:ext cx="6313803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algn="ctr"/>
            <a:r>
              <a:rPr lang="fr-FR" sz="2800" b="1" spc="-105" dirty="0">
                <a:solidFill>
                  <a:srgbClr val="09493F"/>
                </a:solidFill>
                <a:latin typeface="Verdana"/>
                <a:cs typeface="Verdana"/>
              </a:rPr>
              <a:t>LE DUAL DIPLOMA</a:t>
            </a:r>
            <a:endParaRPr lang="fr-FR" sz="2800" spc="-105" dirty="0">
              <a:solidFill>
                <a:srgbClr val="09493F"/>
              </a:solidFill>
              <a:latin typeface="Verdana"/>
              <a:cs typeface="Verdana"/>
            </a:endParaRPr>
          </a:p>
          <a:p>
            <a:pPr marL="12700" marR="5080" algn="ctr"/>
            <a:r>
              <a:rPr lang="fr-FR" sz="2000" spc="-180" dirty="0">
                <a:solidFill>
                  <a:srgbClr val="09493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Extrait </a:t>
            </a:r>
            <a:r>
              <a:rPr lang="fr-FR" sz="2000" spc="-180" dirty="0" err="1">
                <a:solidFill>
                  <a:srgbClr val="09493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Criminology</a:t>
            </a:r>
            <a:endParaRPr lang="fr-FR" sz="2000" spc="-105" dirty="0">
              <a:solidFill>
                <a:srgbClr val="09493F"/>
              </a:solidFill>
              <a:latin typeface="Verdana"/>
              <a:cs typeface="Verdana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F734CD4E-128E-4A9A-9130-76158800F975}"/>
              </a:ext>
            </a:extLst>
          </p:cNvPr>
          <p:cNvSpPr/>
          <p:nvPr/>
        </p:nvSpPr>
        <p:spPr>
          <a:xfrm>
            <a:off x="2184401" y="147160"/>
            <a:ext cx="533400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2C2CC9DB-58E5-4B4B-A2F3-0E70B3FFC994}"/>
              </a:ext>
            </a:extLst>
          </p:cNvPr>
          <p:cNvSpPr/>
          <p:nvPr/>
        </p:nvSpPr>
        <p:spPr>
          <a:xfrm rot="5400000">
            <a:off x="1874202" y="381160"/>
            <a:ext cx="533401" cy="65405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7F0ABFA9-1D7E-4844-88EA-C8D20E89D2D9}"/>
              </a:ext>
            </a:extLst>
          </p:cNvPr>
          <p:cNvSpPr/>
          <p:nvPr/>
        </p:nvSpPr>
        <p:spPr>
          <a:xfrm rot="5400000" flipV="1">
            <a:off x="8265162" y="817721"/>
            <a:ext cx="533398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5B1ECBBD-BD5C-4DAF-B011-FB8CE9592780}"/>
              </a:ext>
            </a:extLst>
          </p:cNvPr>
          <p:cNvSpPr/>
          <p:nvPr/>
        </p:nvSpPr>
        <p:spPr>
          <a:xfrm rot="10800000">
            <a:off x="7975600" y="1061561"/>
            <a:ext cx="522605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B983A9F-20D7-1B6A-857E-B4A00127F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1" y="1153953"/>
            <a:ext cx="7005638" cy="477631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8FFF356-1134-B521-9131-69F435D7E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321" y="3568063"/>
            <a:ext cx="4024444" cy="371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16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hidden="1"/>
          <p:cNvSpPr txBox="1">
            <a:spLocks noGrp="1"/>
          </p:cNvSpPr>
          <p:nvPr>
            <p:ph type="title"/>
          </p:nvPr>
        </p:nvSpPr>
        <p:spPr>
          <a:xfrm>
            <a:off x="1536700" y="1190625"/>
            <a:ext cx="4419600" cy="5381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dist">
              <a:lnSpc>
                <a:spcPts val="4630"/>
              </a:lnSpc>
            </a:pPr>
            <a:endParaRPr sz="3600" spc="-70" dirty="0">
              <a:latin typeface="Verdana"/>
              <a:cs typeface="Verdana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65C62162-6AA3-4C0B-AD33-DC53AF219EA2}"/>
              </a:ext>
            </a:extLst>
          </p:cNvPr>
          <p:cNvSpPr txBox="1">
            <a:spLocks/>
          </p:cNvSpPr>
          <p:nvPr/>
        </p:nvSpPr>
        <p:spPr>
          <a:xfrm>
            <a:off x="2173605" y="223360"/>
            <a:ext cx="6335395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algn="ctr"/>
            <a:r>
              <a:rPr lang="fr-FR" sz="2800" b="1" spc="-105" dirty="0">
                <a:solidFill>
                  <a:srgbClr val="09493F"/>
                </a:solidFill>
                <a:latin typeface="Verdana"/>
                <a:cs typeface="Verdana"/>
              </a:rPr>
              <a:t>LE DUAL DIPLOMA</a:t>
            </a:r>
            <a:endParaRPr lang="fr-FR" sz="2800" spc="-105" dirty="0">
              <a:solidFill>
                <a:srgbClr val="09493F"/>
              </a:solidFill>
              <a:latin typeface="Verdana"/>
              <a:cs typeface="Verdana"/>
            </a:endParaRPr>
          </a:p>
          <a:p>
            <a:pPr marL="12700" marR="5080" algn="ctr"/>
            <a:r>
              <a:rPr lang="fr-FR" sz="2000" spc="-180" dirty="0">
                <a:solidFill>
                  <a:srgbClr val="09493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Extrait United States </a:t>
            </a:r>
            <a:r>
              <a:rPr lang="fr-FR" sz="2000" spc="-180" dirty="0" err="1">
                <a:solidFill>
                  <a:srgbClr val="09493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Government</a:t>
            </a:r>
            <a:endParaRPr lang="fr-FR" sz="2000" spc="-105" dirty="0">
              <a:solidFill>
                <a:srgbClr val="09493F"/>
              </a:solidFill>
              <a:latin typeface="Verdana"/>
              <a:cs typeface="Verdana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F734CD4E-128E-4A9A-9130-76158800F975}"/>
              </a:ext>
            </a:extLst>
          </p:cNvPr>
          <p:cNvSpPr/>
          <p:nvPr/>
        </p:nvSpPr>
        <p:spPr>
          <a:xfrm>
            <a:off x="2184401" y="147160"/>
            <a:ext cx="533400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2C2CC9DB-58E5-4B4B-A2F3-0E70B3FFC994}"/>
              </a:ext>
            </a:extLst>
          </p:cNvPr>
          <p:cNvSpPr/>
          <p:nvPr/>
        </p:nvSpPr>
        <p:spPr>
          <a:xfrm rot="5400000">
            <a:off x="1874202" y="381160"/>
            <a:ext cx="533401" cy="65405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7F0ABFA9-1D7E-4844-88EA-C8D20E89D2D9}"/>
              </a:ext>
            </a:extLst>
          </p:cNvPr>
          <p:cNvSpPr/>
          <p:nvPr/>
        </p:nvSpPr>
        <p:spPr>
          <a:xfrm rot="5400000" flipV="1">
            <a:off x="8265162" y="817721"/>
            <a:ext cx="533398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5B1ECBBD-BD5C-4DAF-B011-FB8CE9592780}"/>
              </a:ext>
            </a:extLst>
          </p:cNvPr>
          <p:cNvSpPr/>
          <p:nvPr/>
        </p:nvSpPr>
        <p:spPr>
          <a:xfrm rot="10800000">
            <a:off x="7975600" y="1061561"/>
            <a:ext cx="522605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FCFD337-B87F-6D97-721C-6D679300A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5025"/>
            <a:ext cx="10693400" cy="37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496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hidden="1"/>
          <p:cNvSpPr txBox="1">
            <a:spLocks noGrp="1"/>
          </p:cNvSpPr>
          <p:nvPr>
            <p:ph type="title"/>
          </p:nvPr>
        </p:nvSpPr>
        <p:spPr>
          <a:xfrm>
            <a:off x="1536700" y="1190625"/>
            <a:ext cx="4419600" cy="5381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dist">
              <a:lnSpc>
                <a:spcPts val="4630"/>
              </a:lnSpc>
            </a:pPr>
            <a:endParaRPr sz="3600" spc="-70" dirty="0">
              <a:latin typeface="Verdana"/>
              <a:cs typeface="Verdana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65C62162-6AA3-4C0B-AD33-DC53AF219EA2}"/>
              </a:ext>
            </a:extLst>
          </p:cNvPr>
          <p:cNvSpPr txBox="1">
            <a:spLocks/>
          </p:cNvSpPr>
          <p:nvPr/>
        </p:nvSpPr>
        <p:spPr>
          <a:xfrm>
            <a:off x="2184401" y="223360"/>
            <a:ext cx="6324599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algn="ctr"/>
            <a:r>
              <a:rPr lang="fr-FR" sz="2800" b="1" spc="-105" dirty="0">
                <a:solidFill>
                  <a:srgbClr val="09493F"/>
                </a:solidFill>
                <a:latin typeface="Verdana"/>
                <a:cs typeface="Verdana"/>
              </a:rPr>
              <a:t>LE DUAL DIPLOMA</a:t>
            </a:r>
            <a:endParaRPr lang="fr-FR" sz="2800" spc="-105" dirty="0">
              <a:solidFill>
                <a:srgbClr val="09493F"/>
              </a:solidFill>
              <a:latin typeface="Verdana"/>
              <a:cs typeface="Verdana"/>
            </a:endParaRPr>
          </a:p>
          <a:p>
            <a:pPr marL="12700" marR="5080" algn="ctr"/>
            <a:r>
              <a:rPr lang="fr-FR" sz="2000" spc="-180" dirty="0">
                <a:solidFill>
                  <a:srgbClr val="09493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Extrait Public </a:t>
            </a:r>
            <a:r>
              <a:rPr lang="fr-FR" sz="2000" spc="-180" dirty="0" err="1">
                <a:solidFill>
                  <a:srgbClr val="09493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Speaking</a:t>
            </a:r>
            <a:r>
              <a:rPr lang="fr-FR" sz="2000" spc="-180" dirty="0">
                <a:solidFill>
                  <a:srgbClr val="09493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&amp; </a:t>
            </a:r>
            <a:r>
              <a:rPr lang="fr-FR" sz="2000" spc="-180" dirty="0" err="1">
                <a:solidFill>
                  <a:srgbClr val="09493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Journalism</a:t>
            </a:r>
            <a:endParaRPr lang="fr-FR" sz="2000" spc="-105" dirty="0">
              <a:solidFill>
                <a:srgbClr val="09493F"/>
              </a:solidFill>
              <a:latin typeface="Verdana"/>
              <a:cs typeface="Verdana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F734CD4E-128E-4A9A-9130-76158800F975}"/>
              </a:ext>
            </a:extLst>
          </p:cNvPr>
          <p:cNvSpPr/>
          <p:nvPr/>
        </p:nvSpPr>
        <p:spPr>
          <a:xfrm>
            <a:off x="2184401" y="147160"/>
            <a:ext cx="533400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2C2CC9DB-58E5-4B4B-A2F3-0E70B3FFC994}"/>
              </a:ext>
            </a:extLst>
          </p:cNvPr>
          <p:cNvSpPr/>
          <p:nvPr/>
        </p:nvSpPr>
        <p:spPr>
          <a:xfrm rot="5400000">
            <a:off x="1874202" y="381160"/>
            <a:ext cx="533401" cy="65405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7F0ABFA9-1D7E-4844-88EA-C8D20E89D2D9}"/>
              </a:ext>
            </a:extLst>
          </p:cNvPr>
          <p:cNvSpPr/>
          <p:nvPr/>
        </p:nvSpPr>
        <p:spPr>
          <a:xfrm rot="5400000" flipV="1">
            <a:off x="8265162" y="817721"/>
            <a:ext cx="533398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5B1ECBBD-BD5C-4DAF-B011-FB8CE9592780}"/>
              </a:ext>
            </a:extLst>
          </p:cNvPr>
          <p:cNvSpPr/>
          <p:nvPr/>
        </p:nvSpPr>
        <p:spPr>
          <a:xfrm rot="10800000">
            <a:off x="7975600" y="1061561"/>
            <a:ext cx="522605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E9500C9-6492-C4C4-0309-EAA9CF4122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55" r="20000"/>
          <a:stretch/>
        </p:blipFill>
        <p:spPr>
          <a:xfrm>
            <a:off x="8689" y="1168849"/>
            <a:ext cx="6324599" cy="488649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DBC6DBB-C573-EEE1-7162-33047455C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4524" y="4381244"/>
            <a:ext cx="5488876" cy="318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352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880100" y="885825"/>
            <a:ext cx="4085604" cy="1198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630"/>
              </a:lnSpc>
            </a:pPr>
            <a:r>
              <a:rPr lang="fr-FR" spc="-130" dirty="0">
                <a:latin typeface="Verdana"/>
                <a:cs typeface="Verdana"/>
              </a:rPr>
              <a:t>Double Diplôme</a:t>
            </a:r>
            <a:endParaRPr lang="fr-FR" spc="-70" dirty="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61631" y="2997114"/>
            <a:ext cx="9803752" cy="1150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79400"/>
              </a:lnSpc>
            </a:pPr>
            <a:r>
              <a:rPr lang="fr-FR" sz="4200" i="1" spc="-370" dirty="0">
                <a:solidFill>
                  <a:srgbClr val="09493F"/>
                </a:solidFill>
                <a:latin typeface="Verdana"/>
                <a:cs typeface="Verdana"/>
              </a:rPr>
              <a:t>Le Dual Diploma en pratique </a:t>
            </a:r>
          </a:p>
          <a:p>
            <a:pPr marL="29845" marR="118745" algn="ctr">
              <a:lnSpc>
                <a:spcPts val="2500"/>
              </a:lnSpc>
              <a:spcBef>
                <a:spcPts val="2445"/>
              </a:spcBef>
              <a:tabLst>
                <a:tab pos="259079" algn="l"/>
              </a:tabLst>
            </a:pPr>
            <a:r>
              <a:rPr lang="fr-FR" sz="2200" i="1" spc="-195" dirty="0">
                <a:solidFill>
                  <a:srgbClr val="6D6E71"/>
                </a:solidFill>
                <a:latin typeface="Verdana"/>
                <a:cs typeface="Verdana"/>
              </a:rPr>
              <a:t>Test d’admission, outils de travail, méthodologie </a:t>
            </a:r>
            <a:r>
              <a:rPr lang="mr-IN" sz="2200" i="1" spc="-195" dirty="0">
                <a:solidFill>
                  <a:srgbClr val="6D6E71"/>
                </a:solidFill>
                <a:latin typeface="Verdana"/>
                <a:cs typeface="Verdana"/>
              </a:rPr>
              <a:t>…</a:t>
            </a:r>
            <a:endParaRPr lang="fr-FR" sz="2200" dirty="0">
              <a:latin typeface="Verdana"/>
              <a:cs typeface="Verdana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b="56954"/>
          <a:stretch/>
        </p:blipFill>
        <p:spPr>
          <a:xfrm>
            <a:off x="-26777" y="11201"/>
            <a:ext cx="10719942" cy="259564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6A77C4E-FC56-4D61-B271-A14D50E7A5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971" b="51728"/>
          <a:stretch/>
        </p:blipFill>
        <p:spPr>
          <a:xfrm>
            <a:off x="0" y="4537710"/>
            <a:ext cx="10727014" cy="302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512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B8DF84-95DF-4830-A8BF-881E4376D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93900" y="2257425"/>
            <a:ext cx="8066405" cy="319574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r-FR" sz="2800" dirty="0">
                <a:latin typeface="Verdana"/>
                <a:cs typeface="Verdana"/>
              </a:rPr>
              <a:t>QCM </a:t>
            </a:r>
          </a:p>
          <a:p>
            <a:pPr>
              <a:lnSpc>
                <a:spcPct val="150000"/>
              </a:lnSpc>
            </a:pPr>
            <a:r>
              <a:rPr lang="fr-FR" sz="2800" dirty="0">
                <a:latin typeface="Verdana"/>
                <a:cs typeface="Verdana"/>
              </a:rPr>
              <a:t>75 Minutes/60 Questions</a:t>
            </a:r>
          </a:p>
          <a:p>
            <a:pPr>
              <a:lnSpc>
                <a:spcPct val="150000"/>
              </a:lnSpc>
            </a:pPr>
            <a:r>
              <a:rPr lang="fr-FR" sz="2800" dirty="0">
                <a:latin typeface="Verdana"/>
                <a:cs typeface="Verdana"/>
              </a:rPr>
              <a:t>Grammaire</a:t>
            </a:r>
          </a:p>
          <a:p>
            <a:pPr>
              <a:lnSpc>
                <a:spcPct val="150000"/>
              </a:lnSpc>
            </a:pPr>
            <a:r>
              <a:rPr lang="fr-FR" sz="2800" dirty="0">
                <a:latin typeface="Verdana"/>
                <a:cs typeface="Verdana"/>
              </a:rPr>
              <a:t>Vocabulaire </a:t>
            </a:r>
          </a:p>
          <a:p>
            <a:pPr>
              <a:lnSpc>
                <a:spcPct val="150000"/>
              </a:lnSpc>
            </a:pPr>
            <a:r>
              <a:rPr lang="fr-FR" sz="2800" dirty="0">
                <a:latin typeface="Verdana"/>
                <a:cs typeface="Verdana"/>
              </a:rPr>
              <a:t>Compréhension</a:t>
            </a:r>
            <a:endParaRPr lang="en-US" sz="2800" dirty="0">
              <a:latin typeface="Verdana"/>
              <a:cs typeface="Verdana"/>
            </a:endParaRPr>
          </a:p>
        </p:txBody>
      </p:sp>
      <p:pic>
        <p:nvPicPr>
          <p:cNvPr id="10" name="Image 9" descr="Capture d'écran 2018-12-03 15.46.29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113A1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9496" y1="67164" x2="39496" y2="671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8816">
            <a:off x="1537397" y="4987959"/>
            <a:ext cx="390445" cy="439660"/>
          </a:xfrm>
          <a:prstGeom prst="rect">
            <a:avLst/>
          </a:prstGeom>
        </p:spPr>
      </p:pic>
      <p:pic>
        <p:nvPicPr>
          <p:cNvPr id="12" name="Image 11" descr="Capture d'écran 2018-12-03 15.46.29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113A1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9496" y1="67164" x2="39496" y2="671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8816">
            <a:off x="1537396" y="4345031"/>
            <a:ext cx="390445" cy="439660"/>
          </a:xfrm>
          <a:prstGeom prst="rect">
            <a:avLst/>
          </a:prstGeom>
        </p:spPr>
      </p:pic>
      <p:pic>
        <p:nvPicPr>
          <p:cNvPr id="13" name="Image 12" descr="Capture d'écran 2018-12-03 15.46.29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113A1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9496" y1="67164" x2="39496" y2="671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8816">
            <a:off x="1537396" y="3692559"/>
            <a:ext cx="390445" cy="439660"/>
          </a:xfrm>
          <a:prstGeom prst="rect">
            <a:avLst/>
          </a:prstGeom>
        </p:spPr>
      </p:pic>
      <p:pic>
        <p:nvPicPr>
          <p:cNvPr id="14" name="Image 13" descr="Capture d'écran 2018-12-03 15.46.29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113A1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9496" y1="67164" x2="39496" y2="671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8816">
            <a:off x="1537396" y="3082959"/>
            <a:ext cx="390445" cy="439660"/>
          </a:xfrm>
          <a:prstGeom prst="rect">
            <a:avLst/>
          </a:prstGeom>
        </p:spPr>
      </p:pic>
      <p:pic>
        <p:nvPicPr>
          <p:cNvPr id="15" name="Image 14" descr="Capture d'écran 2018-12-03 15.46.29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113A1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9496" y1="67164" x2="39496" y2="671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8816">
            <a:off x="1537396" y="2473358"/>
            <a:ext cx="390445" cy="439660"/>
          </a:xfrm>
          <a:prstGeom prst="rect">
            <a:avLst/>
          </a:prstGeom>
        </p:spPr>
      </p:pic>
      <p:sp>
        <p:nvSpPr>
          <p:cNvPr id="9" name="object 3"/>
          <p:cNvSpPr txBox="1">
            <a:spLocks/>
          </p:cNvSpPr>
          <p:nvPr/>
        </p:nvSpPr>
        <p:spPr>
          <a:xfrm>
            <a:off x="2070101" y="504825"/>
            <a:ext cx="6324600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algn="ctr"/>
            <a:r>
              <a:rPr lang="fr-FR" sz="2800" b="1" spc="-105" dirty="0">
                <a:solidFill>
                  <a:srgbClr val="09493F"/>
                </a:solidFill>
                <a:latin typeface="Verdana"/>
                <a:cs typeface="Verdana"/>
              </a:rPr>
              <a:t>LE DUAL DIPLOMA</a:t>
            </a:r>
            <a:r>
              <a:rPr lang="fr-FR" sz="2800" spc="-105" dirty="0">
                <a:solidFill>
                  <a:srgbClr val="09493F"/>
                </a:solidFill>
                <a:latin typeface="Verdana"/>
                <a:cs typeface="Verdana"/>
              </a:rPr>
              <a:t> </a:t>
            </a:r>
          </a:p>
          <a:p>
            <a:pPr marL="12700" marR="5080" algn="ctr"/>
            <a:r>
              <a:rPr lang="fr-FR" sz="2800" spc="-105" dirty="0">
                <a:solidFill>
                  <a:srgbClr val="09493F"/>
                </a:solidFill>
                <a:latin typeface="Verdana"/>
                <a:cs typeface="Verdana"/>
              </a:rPr>
              <a:t>Le test d’admission – Mi-septembre</a:t>
            </a:r>
          </a:p>
        </p:txBody>
      </p:sp>
      <p:sp>
        <p:nvSpPr>
          <p:cNvPr id="11" name="object 5"/>
          <p:cNvSpPr/>
          <p:nvPr/>
        </p:nvSpPr>
        <p:spPr>
          <a:xfrm>
            <a:off x="2070101" y="428624"/>
            <a:ext cx="533400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16" name="object 5"/>
          <p:cNvSpPr/>
          <p:nvPr/>
        </p:nvSpPr>
        <p:spPr>
          <a:xfrm rot="5400000">
            <a:off x="1759902" y="662624"/>
            <a:ext cx="533401" cy="65405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17" name="object 5"/>
          <p:cNvSpPr/>
          <p:nvPr/>
        </p:nvSpPr>
        <p:spPr>
          <a:xfrm rot="5400000" flipV="1">
            <a:off x="8150862" y="1099185"/>
            <a:ext cx="533398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18" name="object 5"/>
          <p:cNvSpPr/>
          <p:nvPr/>
        </p:nvSpPr>
        <p:spPr>
          <a:xfrm rot="10800000">
            <a:off x="7861300" y="1343025"/>
            <a:ext cx="522605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19" name="object 3"/>
          <p:cNvSpPr/>
          <p:nvPr/>
        </p:nvSpPr>
        <p:spPr>
          <a:xfrm>
            <a:off x="317500" y="6067425"/>
            <a:ext cx="1027188" cy="12422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">
            <a:extLst>
              <a:ext uri="{FF2B5EF4-FFF2-40B4-BE49-F238E27FC236}">
                <a16:creationId xmlns:a16="http://schemas.microsoft.com/office/drawing/2014/main" id="{84A38E29-4E0A-4675-94EB-F5F1B773BAA3}"/>
              </a:ext>
            </a:extLst>
          </p:cNvPr>
          <p:cNvSpPr/>
          <p:nvPr/>
        </p:nvSpPr>
        <p:spPr>
          <a:xfrm>
            <a:off x="8354618" y="0"/>
            <a:ext cx="2337384" cy="296637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3767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/>
          <p:cNvSpPr/>
          <p:nvPr/>
        </p:nvSpPr>
        <p:spPr>
          <a:xfrm>
            <a:off x="52162" y="6219825"/>
            <a:ext cx="1027188" cy="12422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67E4A07F-388E-454C-9F4B-703BF7FEB19C}"/>
              </a:ext>
            </a:extLst>
          </p:cNvPr>
          <p:cNvSpPr txBox="1">
            <a:spLocks/>
          </p:cNvSpPr>
          <p:nvPr/>
        </p:nvSpPr>
        <p:spPr>
          <a:xfrm>
            <a:off x="2821304" y="161568"/>
            <a:ext cx="4851890" cy="8002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algn="ctr"/>
            <a:r>
              <a:rPr lang="fr-FR" sz="2800" b="1" spc="-105" dirty="0">
                <a:solidFill>
                  <a:srgbClr val="09493F"/>
                </a:solidFill>
                <a:latin typeface="Verdana"/>
                <a:cs typeface="Verdana"/>
              </a:rPr>
              <a:t>LE DUAL DIPLOMA</a:t>
            </a:r>
            <a:r>
              <a:rPr lang="fr-FR" sz="2800" spc="-105" dirty="0">
                <a:solidFill>
                  <a:srgbClr val="09493F"/>
                </a:solidFill>
                <a:latin typeface="Verdana"/>
                <a:cs typeface="Verdana"/>
              </a:rPr>
              <a:t> </a:t>
            </a:r>
          </a:p>
          <a:p>
            <a:pPr marL="12700" marR="5080" algn="ctr"/>
            <a:r>
              <a:rPr lang="fr-FR" sz="2400" spc="-105" dirty="0">
                <a:solidFill>
                  <a:srgbClr val="09493F"/>
                </a:solidFill>
                <a:latin typeface="Verdana"/>
                <a:cs typeface="Verdana"/>
              </a:rPr>
              <a:t>Le test : exemples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F7F87142-6886-4395-8BE6-8EA0C1844C1E}"/>
              </a:ext>
            </a:extLst>
          </p:cNvPr>
          <p:cNvGrpSpPr/>
          <p:nvPr/>
        </p:nvGrpSpPr>
        <p:grpSpPr>
          <a:xfrm>
            <a:off x="2755899" y="115848"/>
            <a:ext cx="609601" cy="533403"/>
            <a:chOff x="3289299" y="115848"/>
            <a:chExt cx="609601" cy="533403"/>
          </a:xfrm>
        </p:grpSpPr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A9FBFC2D-3C13-4A34-9A57-3CA5C235CAFD}"/>
                </a:ext>
              </a:extLst>
            </p:cNvPr>
            <p:cNvSpPr/>
            <p:nvPr/>
          </p:nvSpPr>
          <p:spPr>
            <a:xfrm>
              <a:off x="3365500" y="115848"/>
              <a:ext cx="533400" cy="45719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5604911A-A6A9-449B-BAC8-6943C2966940}"/>
                </a:ext>
              </a:extLst>
            </p:cNvPr>
            <p:cNvSpPr/>
            <p:nvPr/>
          </p:nvSpPr>
          <p:spPr>
            <a:xfrm rot="5400000">
              <a:off x="3055301" y="349848"/>
              <a:ext cx="533401" cy="65405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E21578E2-53D2-4393-A7D6-C28FA776A902}"/>
              </a:ext>
            </a:extLst>
          </p:cNvPr>
          <p:cNvGrpSpPr/>
          <p:nvPr/>
        </p:nvGrpSpPr>
        <p:grpSpPr>
          <a:xfrm>
            <a:off x="7125340" y="568721"/>
            <a:ext cx="607100" cy="533398"/>
            <a:chOff x="8317541" y="474108"/>
            <a:chExt cx="579120" cy="533398"/>
          </a:xfrm>
        </p:grpSpPr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7D87CFA8-6A17-41FC-8D71-F3A252DE683F}"/>
                </a:ext>
              </a:extLst>
            </p:cNvPr>
            <p:cNvSpPr/>
            <p:nvPr/>
          </p:nvSpPr>
          <p:spPr>
            <a:xfrm rot="5400000" flipV="1">
              <a:off x="8607103" y="717947"/>
              <a:ext cx="533398" cy="45719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9A601034-1F86-4CA2-9351-739292CDCCED}"/>
                </a:ext>
              </a:extLst>
            </p:cNvPr>
            <p:cNvSpPr/>
            <p:nvPr/>
          </p:nvSpPr>
          <p:spPr>
            <a:xfrm rot="10800000">
              <a:off x="8317541" y="961787"/>
              <a:ext cx="522605" cy="45719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5138A92-05A3-47FC-8588-B5817ADA44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39" b="21084"/>
          <a:stretch/>
        </p:blipFill>
        <p:spPr bwMode="auto">
          <a:xfrm>
            <a:off x="5346700" y="3781425"/>
            <a:ext cx="4024032" cy="217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C37179C7-BB81-4367-B193-AB62F481C7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61" b="41433"/>
          <a:stretch/>
        </p:blipFill>
        <p:spPr bwMode="auto">
          <a:xfrm>
            <a:off x="5346700" y="1615709"/>
            <a:ext cx="4024032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97911262-1AB6-45B3-BA4E-F07FDCAF2E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13" b="60710"/>
          <a:stretch/>
        </p:blipFill>
        <p:spPr bwMode="auto">
          <a:xfrm>
            <a:off x="1312915" y="3775018"/>
            <a:ext cx="3895107" cy="210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C9D00E8-8BA6-43FA-A57B-8A804AE1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272"/>
          <a:stretch/>
        </p:blipFill>
        <p:spPr bwMode="auto">
          <a:xfrm>
            <a:off x="1296205" y="1616448"/>
            <a:ext cx="3911817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002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hidden="1"/>
          <p:cNvSpPr txBox="1">
            <a:spLocks noGrp="1"/>
          </p:cNvSpPr>
          <p:nvPr>
            <p:ph type="title"/>
          </p:nvPr>
        </p:nvSpPr>
        <p:spPr>
          <a:xfrm>
            <a:off x="1536700" y="1190625"/>
            <a:ext cx="4419600" cy="5381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dist">
              <a:lnSpc>
                <a:spcPts val="4630"/>
              </a:lnSpc>
            </a:pPr>
            <a:endParaRPr sz="3600" spc="-70" dirty="0">
              <a:latin typeface="Verdana"/>
              <a:cs typeface="Verdana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65C62162-6AA3-4C0B-AD33-DC53AF219EA2}"/>
              </a:ext>
            </a:extLst>
          </p:cNvPr>
          <p:cNvSpPr txBox="1">
            <a:spLocks/>
          </p:cNvSpPr>
          <p:nvPr/>
        </p:nvSpPr>
        <p:spPr>
          <a:xfrm>
            <a:off x="2173605" y="223361"/>
            <a:ext cx="6324599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algn="ctr"/>
            <a:r>
              <a:rPr lang="fr-FR" sz="2800" b="1" spc="-105" dirty="0">
                <a:solidFill>
                  <a:srgbClr val="09493F"/>
                </a:solidFill>
                <a:latin typeface="Verdana"/>
                <a:cs typeface="Verdana"/>
              </a:rPr>
              <a:t>LE DUAL DIPLOMA</a:t>
            </a:r>
            <a:endParaRPr lang="fr-FR" sz="2800" spc="-105" dirty="0">
              <a:solidFill>
                <a:srgbClr val="09493F"/>
              </a:solidFill>
              <a:latin typeface="Verdana"/>
              <a:cs typeface="Verdana"/>
            </a:endParaRPr>
          </a:p>
          <a:p>
            <a:pPr marL="12700" marR="5080" algn="ctr"/>
            <a:r>
              <a:rPr lang="fr-FR" sz="2000" spc="-180" dirty="0">
                <a:solidFill>
                  <a:srgbClr val="09493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English I</a:t>
            </a:r>
            <a:endParaRPr lang="fr-FR" sz="2000" spc="-105" dirty="0">
              <a:solidFill>
                <a:srgbClr val="09493F"/>
              </a:solidFill>
              <a:latin typeface="Verdana"/>
              <a:cs typeface="Verdana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F734CD4E-128E-4A9A-9130-76158800F975}"/>
              </a:ext>
            </a:extLst>
          </p:cNvPr>
          <p:cNvSpPr/>
          <p:nvPr/>
        </p:nvSpPr>
        <p:spPr>
          <a:xfrm>
            <a:off x="2184401" y="147160"/>
            <a:ext cx="533400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2C2CC9DB-58E5-4B4B-A2F3-0E70B3FFC994}"/>
              </a:ext>
            </a:extLst>
          </p:cNvPr>
          <p:cNvSpPr/>
          <p:nvPr/>
        </p:nvSpPr>
        <p:spPr>
          <a:xfrm rot="5400000">
            <a:off x="1874202" y="381160"/>
            <a:ext cx="533401" cy="65405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7F0ABFA9-1D7E-4844-88EA-C8D20E89D2D9}"/>
              </a:ext>
            </a:extLst>
          </p:cNvPr>
          <p:cNvSpPr/>
          <p:nvPr/>
        </p:nvSpPr>
        <p:spPr>
          <a:xfrm rot="5400000" flipV="1">
            <a:off x="8265162" y="817721"/>
            <a:ext cx="533398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5B1ECBBD-BD5C-4DAF-B011-FB8CE9592780}"/>
              </a:ext>
            </a:extLst>
          </p:cNvPr>
          <p:cNvSpPr/>
          <p:nvPr/>
        </p:nvSpPr>
        <p:spPr>
          <a:xfrm rot="10800000">
            <a:off x="7975600" y="1061561"/>
            <a:ext cx="522605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5CA5D826-ED2E-40D2-B9B0-85686BB75CF1}"/>
              </a:ext>
            </a:extLst>
          </p:cNvPr>
          <p:cNvSpPr txBox="1">
            <a:spLocks/>
          </p:cNvSpPr>
          <p:nvPr/>
        </p:nvSpPr>
        <p:spPr>
          <a:xfrm>
            <a:off x="1948068" y="5260358"/>
            <a:ext cx="6577190" cy="15388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/>
            <a:r>
              <a:rPr lang="fr-FR" sz="2000" spc="-180" dirty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Programme des élèves :</a:t>
            </a:r>
          </a:p>
          <a:p>
            <a:pPr marL="12700" marR="5080"/>
            <a:endParaRPr lang="fr-FR" sz="2000" spc="-180" dirty="0">
              <a:solidFill>
                <a:schemeClr val="bg1">
                  <a:lumMod val="6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55600" marR="5080" indent="-342900">
              <a:buFont typeface="Arial" panose="020B0604020202020204" pitchFamily="34" charset="0"/>
              <a:buChar char="•"/>
            </a:pPr>
            <a:r>
              <a:rPr lang="fr-FR" sz="2000" spc="-180" dirty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Vocabulaire du quotidien</a:t>
            </a:r>
          </a:p>
          <a:p>
            <a:pPr marL="355600" marR="5080" indent="-342900">
              <a:buFont typeface="Arial" panose="020B0604020202020204" pitchFamily="34" charset="0"/>
              <a:buChar char="•"/>
            </a:pPr>
            <a:r>
              <a:rPr lang="fr-FR" sz="2000" spc="-180" dirty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Prononciation claire et articulée</a:t>
            </a:r>
          </a:p>
          <a:p>
            <a:pPr marL="355600" marR="5080" indent="-342900">
              <a:buFont typeface="Arial" panose="020B0604020202020204" pitchFamily="34" charset="0"/>
              <a:buChar char="•"/>
            </a:pPr>
            <a:r>
              <a:rPr lang="fr-FR" sz="2000" spc="-180" dirty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Prise de parole </a:t>
            </a:r>
            <a:endParaRPr lang="fr-FR" sz="2000" spc="-105" dirty="0">
              <a:solidFill>
                <a:schemeClr val="bg1">
                  <a:lumMod val="6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9554522-2FB9-4CD9-834B-9ED57AD38F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374" y="1724025"/>
            <a:ext cx="8030651" cy="336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2903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hidden="1"/>
          <p:cNvSpPr txBox="1">
            <a:spLocks noGrp="1"/>
          </p:cNvSpPr>
          <p:nvPr>
            <p:ph type="title"/>
          </p:nvPr>
        </p:nvSpPr>
        <p:spPr>
          <a:xfrm>
            <a:off x="1536700" y="1190625"/>
            <a:ext cx="4419600" cy="5381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dist">
              <a:lnSpc>
                <a:spcPts val="4630"/>
              </a:lnSpc>
            </a:pPr>
            <a:endParaRPr sz="3600" spc="-70" dirty="0">
              <a:latin typeface="Verdana"/>
              <a:cs typeface="Verdana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65C62162-6AA3-4C0B-AD33-DC53AF219EA2}"/>
              </a:ext>
            </a:extLst>
          </p:cNvPr>
          <p:cNvSpPr txBox="1">
            <a:spLocks/>
          </p:cNvSpPr>
          <p:nvPr/>
        </p:nvSpPr>
        <p:spPr>
          <a:xfrm>
            <a:off x="2173605" y="223360"/>
            <a:ext cx="6324599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algn="ctr"/>
            <a:r>
              <a:rPr lang="fr-FR" sz="2800" b="1" spc="-105" dirty="0">
                <a:solidFill>
                  <a:srgbClr val="09493F"/>
                </a:solidFill>
                <a:latin typeface="Verdana"/>
                <a:cs typeface="Verdana"/>
              </a:rPr>
              <a:t>LE DUAL DIPLOMA</a:t>
            </a:r>
            <a:endParaRPr lang="fr-FR" sz="2800" spc="-105" dirty="0">
              <a:solidFill>
                <a:srgbClr val="09493F"/>
              </a:solidFill>
              <a:latin typeface="Verdana"/>
              <a:cs typeface="Verdana"/>
            </a:endParaRPr>
          </a:p>
          <a:p>
            <a:pPr marL="12700" marR="5080" algn="ctr"/>
            <a:r>
              <a:rPr lang="fr-FR" sz="2000" spc="-180" dirty="0">
                <a:solidFill>
                  <a:srgbClr val="09493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Extrait English II</a:t>
            </a:r>
            <a:endParaRPr lang="fr-FR" sz="2000" spc="-105" dirty="0">
              <a:solidFill>
                <a:srgbClr val="09493F"/>
              </a:solidFill>
              <a:latin typeface="Verdana"/>
              <a:cs typeface="Verdana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F734CD4E-128E-4A9A-9130-76158800F975}"/>
              </a:ext>
            </a:extLst>
          </p:cNvPr>
          <p:cNvSpPr/>
          <p:nvPr/>
        </p:nvSpPr>
        <p:spPr>
          <a:xfrm>
            <a:off x="2184401" y="147160"/>
            <a:ext cx="533400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2C2CC9DB-58E5-4B4B-A2F3-0E70B3FFC994}"/>
              </a:ext>
            </a:extLst>
          </p:cNvPr>
          <p:cNvSpPr/>
          <p:nvPr/>
        </p:nvSpPr>
        <p:spPr>
          <a:xfrm rot="5400000">
            <a:off x="1874202" y="381160"/>
            <a:ext cx="533401" cy="65405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7F0ABFA9-1D7E-4844-88EA-C8D20E89D2D9}"/>
              </a:ext>
            </a:extLst>
          </p:cNvPr>
          <p:cNvSpPr/>
          <p:nvPr/>
        </p:nvSpPr>
        <p:spPr>
          <a:xfrm rot="5400000" flipV="1">
            <a:off x="8265162" y="817721"/>
            <a:ext cx="533398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5B1ECBBD-BD5C-4DAF-B011-FB8CE9592780}"/>
              </a:ext>
            </a:extLst>
          </p:cNvPr>
          <p:cNvSpPr/>
          <p:nvPr/>
        </p:nvSpPr>
        <p:spPr>
          <a:xfrm rot="10800000">
            <a:off x="7975600" y="1061561"/>
            <a:ext cx="522605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0F617F99-55BC-4BFF-AE0F-8C8C1694D796}"/>
              </a:ext>
            </a:extLst>
          </p:cNvPr>
          <p:cNvSpPr txBox="1">
            <a:spLocks/>
          </p:cNvSpPr>
          <p:nvPr/>
        </p:nvSpPr>
        <p:spPr>
          <a:xfrm>
            <a:off x="2012771" y="5439966"/>
            <a:ext cx="6577190" cy="1846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/>
            <a:r>
              <a:rPr lang="fr-FR" sz="2000" i="1" spc="-180" dirty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Programme des élèves :</a:t>
            </a:r>
          </a:p>
          <a:p>
            <a:pPr marL="355600" marR="5080" indent="-342900">
              <a:buFont typeface="Arial" panose="020B0604020202020204" pitchFamily="34" charset="0"/>
              <a:buChar char="•"/>
            </a:pPr>
            <a:r>
              <a:rPr lang="fr-FR" sz="2000" i="1" spc="-180" dirty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Enrichir le vocabulaire</a:t>
            </a:r>
          </a:p>
          <a:p>
            <a:pPr marL="355600" marR="5080" indent="-342900">
              <a:buFont typeface="Arial" panose="020B0604020202020204" pitchFamily="34" charset="0"/>
              <a:buChar char="•"/>
            </a:pPr>
            <a:r>
              <a:rPr lang="fr-FR" sz="2000" i="1" spc="-180" dirty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Améliorer la grammaire</a:t>
            </a:r>
          </a:p>
          <a:p>
            <a:pPr marL="355600" marR="5080" indent="-342900">
              <a:buFont typeface="Arial" panose="020B0604020202020204" pitchFamily="34" charset="0"/>
              <a:buChar char="•"/>
            </a:pPr>
            <a:r>
              <a:rPr lang="fr-FR" sz="2000" i="1" spc="-180" dirty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Développement de la capacité de réflexion</a:t>
            </a:r>
          </a:p>
          <a:p>
            <a:pPr marL="355600" marR="5080" indent="-342900">
              <a:buFont typeface="Arial" panose="020B0604020202020204" pitchFamily="34" charset="0"/>
              <a:buChar char="•"/>
            </a:pPr>
            <a:r>
              <a:rPr lang="fr-FR" sz="2000" i="1" spc="-180" dirty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Discussions formelles </a:t>
            </a:r>
          </a:p>
          <a:p>
            <a:pPr marL="355600" marR="5080" indent="-342900">
              <a:buFont typeface="Arial" panose="020B0604020202020204" pitchFamily="34" charset="0"/>
              <a:buChar char="•"/>
            </a:pPr>
            <a:r>
              <a:rPr lang="fr-FR" sz="2000" i="1" spc="-180" dirty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Projet créatifs</a:t>
            </a:r>
            <a:endParaRPr lang="fr-FR" sz="2000" i="1" spc="-105" dirty="0">
              <a:solidFill>
                <a:schemeClr val="bg1">
                  <a:lumMod val="65000"/>
                </a:schemeClr>
              </a:solidFill>
              <a:latin typeface="Verdana"/>
              <a:cs typeface="Verdana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4BE4F7F-49BF-4AAE-9524-B0083779BC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62"/>
          <a:stretch/>
        </p:blipFill>
        <p:spPr>
          <a:xfrm>
            <a:off x="1464510" y="1535550"/>
            <a:ext cx="7764379" cy="382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192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hidden="1"/>
          <p:cNvSpPr txBox="1">
            <a:spLocks noGrp="1"/>
          </p:cNvSpPr>
          <p:nvPr>
            <p:ph type="title"/>
          </p:nvPr>
        </p:nvSpPr>
        <p:spPr>
          <a:xfrm>
            <a:off x="1536700" y="1190625"/>
            <a:ext cx="4419600" cy="5381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dist">
              <a:lnSpc>
                <a:spcPts val="4630"/>
              </a:lnSpc>
            </a:pPr>
            <a:endParaRPr sz="3600" spc="-70" dirty="0">
              <a:latin typeface="Verdana"/>
              <a:cs typeface="Verdana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65C62162-6AA3-4C0B-AD33-DC53AF219EA2}"/>
              </a:ext>
            </a:extLst>
          </p:cNvPr>
          <p:cNvSpPr txBox="1">
            <a:spLocks/>
          </p:cNvSpPr>
          <p:nvPr/>
        </p:nvSpPr>
        <p:spPr>
          <a:xfrm>
            <a:off x="2184401" y="223361"/>
            <a:ext cx="6313803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algn="ctr"/>
            <a:r>
              <a:rPr lang="fr-FR" sz="2800" b="1" spc="-105" dirty="0">
                <a:solidFill>
                  <a:srgbClr val="09493F"/>
                </a:solidFill>
                <a:latin typeface="Verdana"/>
                <a:cs typeface="Verdana"/>
              </a:rPr>
              <a:t>LE DUAL DIPLOMA</a:t>
            </a:r>
            <a:endParaRPr lang="fr-FR" sz="2800" spc="-105" dirty="0">
              <a:solidFill>
                <a:srgbClr val="09493F"/>
              </a:solidFill>
              <a:latin typeface="Verdana"/>
              <a:cs typeface="Verdana"/>
            </a:endParaRPr>
          </a:p>
          <a:p>
            <a:pPr marL="12700" marR="5080" algn="ctr"/>
            <a:r>
              <a:rPr lang="fr-FR" sz="2000" spc="-180" dirty="0">
                <a:solidFill>
                  <a:srgbClr val="09493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Burlington, part of English I and II</a:t>
            </a:r>
            <a:endParaRPr lang="fr-FR" sz="2000" spc="-105" dirty="0">
              <a:solidFill>
                <a:srgbClr val="09493F"/>
              </a:solidFill>
              <a:latin typeface="Verdana"/>
              <a:cs typeface="Verdana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F734CD4E-128E-4A9A-9130-76158800F975}"/>
              </a:ext>
            </a:extLst>
          </p:cNvPr>
          <p:cNvSpPr/>
          <p:nvPr/>
        </p:nvSpPr>
        <p:spPr>
          <a:xfrm>
            <a:off x="2184401" y="147160"/>
            <a:ext cx="533400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2C2CC9DB-58E5-4B4B-A2F3-0E70B3FFC994}"/>
              </a:ext>
            </a:extLst>
          </p:cNvPr>
          <p:cNvSpPr/>
          <p:nvPr/>
        </p:nvSpPr>
        <p:spPr>
          <a:xfrm rot="5400000">
            <a:off x="1874202" y="381160"/>
            <a:ext cx="533401" cy="65405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7F0ABFA9-1D7E-4844-88EA-C8D20E89D2D9}"/>
              </a:ext>
            </a:extLst>
          </p:cNvPr>
          <p:cNvSpPr/>
          <p:nvPr/>
        </p:nvSpPr>
        <p:spPr>
          <a:xfrm rot="5400000" flipV="1">
            <a:off x="8265162" y="817721"/>
            <a:ext cx="533398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5B1ECBBD-BD5C-4DAF-B011-FB8CE9592780}"/>
              </a:ext>
            </a:extLst>
          </p:cNvPr>
          <p:cNvSpPr/>
          <p:nvPr/>
        </p:nvSpPr>
        <p:spPr>
          <a:xfrm rot="10800000">
            <a:off x="7975600" y="1061561"/>
            <a:ext cx="522605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A4DABF8-5D96-4BB9-987B-C756FC5AD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2551"/>
            <a:ext cx="10693400" cy="482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763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3"/>
          <p:cNvSpPr/>
          <p:nvPr/>
        </p:nvSpPr>
        <p:spPr>
          <a:xfrm>
            <a:off x="236324" y="6188812"/>
            <a:ext cx="1027188" cy="12422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">
            <a:extLst>
              <a:ext uri="{FF2B5EF4-FFF2-40B4-BE49-F238E27FC236}">
                <a16:creationId xmlns:a16="http://schemas.microsoft.com/office/drawing/2014/main" id="{D52CC03E-DC0B-487C-B53E-4F1FBD90144A}"/>
              </a:ext>
            </a:extLst>
          </p:cNvPr>
          <p:cNvSpPr/>
          <p:nvPr/>
        </p:nvSpPr>
        <p:spPr>
          <a:xfrm>
            <a:off x="8354618" y="0"/>
            <a:ext cx="2337384" cy="29663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08100" y="1571625"/>
            <a:ext cx="8819516" cy="33855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-3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220 </a:t>
            </a:r>
            <a:r>
              <a:rPr kumimoji="0" lang="fr-FR" sz="2000" b="0" i="1" u="none" strike="noStrike" kern="1200" cap="none" spc="-3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écoles</a:t>
            </a:r>
            <a:r>
              <a:rPr kumimoji="0" lang="en-US" sz="2000" b="0" i="1" u="none" strike="noStrike" kern="1200" cap="none" spc="-16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fr-FR" sz="2000" b="0" i="1" u="none" strike="noStrike" kern="1200" cap="none" spc="-16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dans</a:t>
            </a:r>
            <a:r>
              <a:rPr kumimoji="0" lang="en-US" sz="2000" b="0" i="1" u="none" strike="noStrike" kern="1200" cap="none" spc="-18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2000" b="0" i="1" u="none" strike="noStrike" kern="1200" cap="none" spc="-6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18 Etats</a:t>
            </a:r>
            <a:r>
              <a:rPr kumimoji="0" lang="en-US" sz="2000" b="0" i="1" u="none" strike="noStrike" kern="1200" cap="none" spc="-17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don</a:t>
            </a:r>
            <a:r>
              <a:rPr kumimoji="0" lang="fr-FR" sz="2000" b="0" i="1" u="none" strike="noStrike" kern="1200" cap="none" spc="-17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</a:t>
            </a:r>
            <a:r>
              <a:rPr kumimoji="0" lang="en-US" sz="2000" b="0" i="1" u="none" strike="noStrike" kern="1200" cap="none" spc="-17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fr-FR" sz="2000" b="0" i="1" u="none" strike="noStrike" kern="1200" cap="none" spc="-15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Floride</a:t>
            </a:r>
            <a:r>
              <a:rPr kumimoji="0" lang="en-US" sz="2000" b="0" i="1" u="none" strike="noStrike" kern="1200" cap="none" spc="-15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, </a:t>
            </a:r>
            <a:r>
              <a:rPr kumimoji="0" lang="en-US" sz="2000" b="0" i="1" u="none" strike="noStrike" kern="1200" cap="none" spc="-14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Texas,</a:t>
            </a:r>
            <a:r>
              <a:rPr kumimoji="0" lang="en-US" sz="2000" b="0" i="1" u="none" strike="noStrike" kern="1200" cap="none" spc="-5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en-US" sz="2000" b="0" i="1" u="none" strike="noStrike" kern="1200" cap="none" spc="-145" normalizeH="0" baseline="0" noProof="0" dirty="0" err="1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Californie</a:t>
            </a:r>
            <a:endParaRPr kumimoji="0" lang="en-US" sz="2000" b="0" i="1" u="none" strike="noStrike" kern="1200" cap="none" spc="-145" normalizeH="0" baseline="0" noProof="0" dirty="0">
              <a:ln>
                <a:noFill/>
              </a:ln>
              <a:solidFill>
                <a:srgbClr val="09493F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2700" marR="50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1" u="none" strike="noStrike" kern="1200" cap="none" spc="-145" normalizeH="0" baseline="0" noProof="0" dirty="0">
              <a:ln>
                <a:noFill/>
              </a:ln>
              <a:solidFill>
                <a:srgbClr val="09493F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2700" marR="50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-145" normalizeH="0" baseline="0" noProof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165 </a:t>
            </a:r>
            <a:r>
              <a:rPr kumimoji="0" lang="fr-FR" sz="2000" b="0" i="1" u="none" strike="noStrike" kern="1200" cap="none" spc="-14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000 Elèves / </a:t>
            </a:r>
            <a:r>
              <a:rPr kumimoji="0" lang="fr-FR" sz="2000" b="0" i="1" u="none" strike="noStrike" kern="1200" cap="none" spc="-145" normalizeH="0" baseline="0" noProof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5 500 </a:t>
            </a:r>
            <a:r>
              <a:rPr kumimoji="0" lang="fr-FR" sz="2000" b="0" i="1" u="none" strike="noStrike" kern="1200" cap="none" spc="-14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Professeurs</a:t>
            </a:r>
          </a:p>
          <a:p>
            <a:pPr marL="12700" marR="50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1" u="none" strike="noStrike" kern="1200" cap="none" spc="-145" normalizeH="0" baseline="0" noProof="0" dirty="0">
              <a:ln>
                <a:noFill/>
              </a:ln>
              <a:solidFill>
                <a:srgbClr val="09493F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2700" marR="50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-14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Accréditées </a:t>
            </a:r>
            <a:r>
              <a:rPr kumimoji="0" lang="fr-FR" sz="2000" b="0" i="1" u="none" strike="noStrike" kern="1200" cap="none" spc="-145" normalizeH="0" baseline="0" noProof="0" dirty="0" err="1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AdvancED</a:t>
            </a:r>
            <a:r>
              <a:rPr kumimoji="0" lang="fr-FR" sz="2000" b="0" i="1" u="none" strike="noStrike" kern="1200" cap="none" spc="-14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SACS, Blue </a:t>
            </a:r>
            <a:r>
              <a:rPr kumimoji="0" lang="fr-FR" sz="2000" b="0" i="1" u="none" strike="noStrike" kern="1200" cap="none" spc="-145" normalizeH="0" baseline="0" noProof="0" dirty="0" err="1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Ribbon</a:t>
            </a:r>
            <a:r>
              <a:rPr kumimoji="0" lang="fr-FR" sz="2000" b="0" i="1" u="none" strike="noStrike" kern="1200" cap="none" spc="-14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fr-FR" sz="2000" b="0" i="1" u="none" strike="noStrike" kern="1200" cap="none" spc="-145" normalizeH="0" baseline="0" noProof="0" dirty="0" err="1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Schools</a:t>
            </a:r>
            <a:endParaRPr kumimoji="0" lang="fr-FR" sz="2000" b="0" i="1" u="none" strike="noStrike" kern="1200" cap="none" spc="-60" normalizeH="0" baseline="0" noProof="0" dirty="0">
              <a:ln>
                <a:noFill/>
              </a:ln>
              <a:solidFill>
                <a:srgbClr val="09493F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2700" marR="50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1" u="none" strike="noStrike" kern="1200" cap="none" spc="-60" normalizeH="0" baseline="0" noProof="0" dirty="0">
              <a:ln>
                <a:noFill/>
              </a:ln>
              <a:solidFill>
                <a:srgbClr val="09493F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2700" marR="50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-6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Accords éducatifs homologués avec les gouvernements Français, Espagnol, Italien et l’AEFE</a:t>
            </a:r>
          </a:p>
          <a:p>
            <a:pPr marL="12700" marR="50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1" u="none" strike="noStrike" kern="1200" cap="none" spc="-60" normalizeH="0" baseline="0" noProof="0" dirty="0">
              <a:ln>
                <a:noFill/>
              </a:ln>
              <a:solidFill>
                <a:srgbClr val="09493F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2700" marR="50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-60" normalizeH="0" baseline="0" noProof="0" dirty="0" err="1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Presidential</a:t>
            </a:r>
            <a:r>
              <a:rPr kumimoji="0" lang="fr-FR" sz="2000" b="0" i="1" u="none" strike="noStrike" kern="1200" cap="none" spc="-6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E </a:t>
            </a:r>
            <a:r>
              <a:rPr kumimoji="0" lang="fr-FR" sz="2000" b="0" i="1" u="none" strike="noStrike" kern="1200" cap="none" spc="-60" normalizeH="0" baseline="0" noProof="0" dirty="0" err="1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Award</a:t>
            </a:r>
            <a:r>
              <a:rPr kumimoji="0" lang="fr-FR" sz="2000" b="0" i="1" u="none" strike="noStrike" kern="1200" cap="none" spc="-6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décerné par le président Biden en 2022 à </a:t>
            </a:r>
            <a:r>
              <a:rPr kumimoji="0" lang="fr-FR" sz="2000" b="0" i="1" u="none" strike="noStrike" kern="1200" cap="none" spc="-60" normalizeH="0" baseline="0" noProof="0" dirty="0" err="1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Academica</a:t>
            </a:r>
            <a:r>
              <a:rPr kumimoji="0" lang="fr-FR" sz="2000" b="0" i="1" u="none" strike="noStrike" kern="1200" cap="none" spc="-6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pour son programme innovant, le Dual </a:t>
            </a:r>
            <a:r>
              <a:rPr kumimoji="0" lang="fr-FR" sz="2000" b="0" i="1" u="none" strike="noStrike" kern="1200" cap="none" spc="-60" normalizeH="0" baseline="0" noProof="0" dirty="0" err="1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Diploma</a:t>
            </a:r>
            <a:r>
              <a:rPr kumimoji="0" lang="fr-FR" sz="2000" b="0" i="1" u="none" strike="noStrike" kern="1200" cap="none" spc="-6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Program.</a:t>
            </a:r>
            <a:endParaRPr kumimoji="0" lang="fr-FR" sz="2000" b="0" i="1" u="none" strike="noStrike" kern="1200" cap="none" spc="-60" normalizeH="0" baseline="0" noProof="0" dirty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673334" y="5417510"/>
            <a:ext cx="1108364" cy="1219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age 4" descr="AEFE-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563" y="5260238"/>
            <a:ext cx="2753379" cy="1416787"/>
          </a:xfrm>
          <a:prstGeom prst="rect">
            <a:avLst/>
          </a:prstGeom>
        </p:spPr>
      </p:pic>
      <p:pic>
        <p:nvPicPr>
          <p:cNvPr id="6" name="Image 5" descr="SACS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6" r="17083"/>
          <a:stretch/>
        </p:blipFill>
        <p:spPr>
          <a:xfrm>
            <a:off x="1305805" y="5421810"/>
            <a:ext cx="1233921" cy="1219200"/>
          </a:xfrm>
          <a:prstGeom prst="rect">
            <a:avLst/>
          </a:prstGeom>
        </p:spPr>
      </p:pic>
      <p:pic>
        <p:nvPicPr>
          <p:cNvPr id="10" name="Image 9" descr="1024px-National_Blue_Ribbon_Schools_seal.svg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427" y="5428730"/>
            <a:ext cx="1143000" cy="1143000"/>
          </a:xfrm>
          <a:prstGeom prst="rect">
            <a:avLst/>
          </a:prstGeom>
        </p:spPr>
      </p:pic>
      <p:sp>
        <p:nvSpPr>
          <p:cNvPr id="13" name="object 3"/>
          <p:cNvSpPr txBox="1">
            <a:spLocks/>
          </p:cNvSpPr>
          <p:nvPr/>
        </p:nvSpPr>
        <p:spPr>
          <a:xfrm>
            <a:off x="926273" y="387447"/>
            <a:ext cx="8337108" cy="8002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-10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j-ea"/>
                <a:cs typeface="Verdana"/>
              </a:rPr>
              <a:t>ACADEMICA</a:t>
            </a:r>
            <a:r>
              <a:rPr kumimoji="0" lang="fr-FR" sz="2800" b="0" i="0" u="none" strike="noStrike" kern="1200" cap="none" spc="-10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j-ea"/>
                <a:cs typeface="Verdana"/>
              </a:rPr>
              <a:t> </a:t>
            </a:r>
          </a:p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-10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j-ea"/>
                <a:cs typeface="Verdana"/>
              </a:rPr>
              <a:t>la principale institution d’écoles Charter aux Etats-Unis</a:t>
            </a:r>
            <a:endParaRPr kumimoji="0" lang="fr-FR" sz="2800" b="0" i="0" u="none" strike="noStrike" kern="1200" cap="none" spc="-105" normalizeH="0" baseline="0" noProof="0" dirty="0">
              <a:ln>
                <a:noFill/>
              </a:ln>
              <a:solidFill>
                <a:srgbClr val="09493F"/>
              </a:solidFill>
              <a:effectLst/>
              <a:uLnTx/>
              <a:uFillTx/>
              <a:latin typeface="Verdana"/>
              <a:ea typeface="+mj-ea"/>
              <a:cs typeface="Verdana"/>
            </a:endParaRPr>
          </a:p>
        </p:txBody>
      </p:sp>
      <p:pic>
        <p:nvPicPr>
          <p:cNvPr id="14" name="Image 13" descr="Capture d'écran 2018-12-03 15.46.29.png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113A1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8816">
            <a:off x="938389" y="1551447"/>
            <a:ext cx="344279" cy="387675"/>
          </a:xfrm>
          <a:prstGeom prst="rect">
            <a:avLst/>
          </a:prstGeom>
        </p:spPr>
      </p:pic>
      <p:pic>
        <p:nvPicPr>
          <p:cNvPr id="15" name="Image 14" descr="Capture d'écran 2018-12-03 15.46.29.png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113A1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8816">
            <a:off x="938389" y="2084847"/>
            <a:ext cx="344279" cy="387675"/>
          </a:xfrm>
          <a:prstGeom prst="rect">
            <a:avLst/>
          </a:prstGeom>
        </p:spPr>
      </p:pic>
      <p:pic>
        <p:nvPicPr>
          <p:cNvPr id="16" name="Image 15" descr="Capture d'écran 2018-12-03 15.46.29.png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113A1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8816">
            <a:off x="938390" y="2728128"/>
            <a:ext cx="344279" cy="387675"/>
          </a:xfrm>
          <a:prstGeom prst="rect">
            <a:avLst/>
          </a:prstGeom>
        </p:spPr>
      </p:pic>
      <p:pic>
        <p:nvPicPr>
          <p:cNvPr id="17" name="Image 16" descr="Capture d'écran 2018-12-03 15.46.29.png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113A1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8816">
            <a:off x="938390" y="3380247"/>
            <a:ext cx="344279" cy="387675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28B29CE2-867D-4B13-B0AF-0A07865F385C}"/>
              </a:ext>
            </a:extLst>
          </p:cNvPr>
          <p:cNvGrpSpPr/>
          <p:nvPr/>
        </p:nvGrpSpPr>
        <p:grpSpPr>
          <a:xfrm>
            <a:off x="850072" y="260545"/>
            <a:ext cx="609601" cy="533403"/>
            <a:chOff x="1993900" y="428624"/>
            <a:chExt cx="609601" cy="533403"/>
          </a:xfrm>
        </p:grpSpPr>
        <p:sp>
          <p:nvSpPr>
            <p:cNvPr id="18" name="object 5"/>
            <p:cNvSpPr/>
            <p:nvPr/>
          </p:nvSpPr>
          <p:spPr>
            <a:xfrm>
              <a:off x="2070101" y="428624"/>
              <a:ext cx="533400" cy="45719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bject 5"/>
            <p:cNvSpPr/>
            <p:nvPr/>
          </p:nvSpPr>
          <p:spPr>
            <a:xfrm rot="5400000">
              <a:off x="1759902" y="662624"/>
              <a:ext cx="533401" cy="65405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2336FB06-39A0-4AD1-8BEF-D3DF26B5150C}"/>
              </a:ext>
            </a:extLst>
          </p:cNvPr>
          <p:cNvGrpSpPr/>
          <p:nvPr/>
        </p:nvGrpSpPr>
        <p:grpSpPr>
          <a:xfrm>
            <a:off x="8729980" y="959860"/>
            <a:ext cx="579120" cy="533398"/>
            <a:chOff x="8089899" y="885827"/>
            <a:chExt cx="579120" cy="533398"/>
          </a:xfrm>
        </p:grpSpPr>
        <p:sp>
          <p:nvSpPr>
            <p:cNvPr id="20" name="object 5"/>
            <p:cNvSpPr/>
            <p:nvPr/>
          </p:nvSpPr>
          <p:spPr>
            <a:xfrm rot="5400000" flipV="1">
              <a:off x="8379461" y="1129666"/>
              <a:ext cx="533398" cy="45719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object 5"/>
            <p:cNvSpPr/>
            <p:nvPr/>
          </p:nvSpPr>
          <p:spPr>
            <a:xfrm rot="10800000">
              <a:off x="8089899" y="1373506"/>
              <a:ext cx="522605" cy="45719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42F244FC-4C45-DC5D-8868-C4D77810A0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61" b="94408" l="1488" r="99008">
                        <a14:foregroundMark x1="43471" y1="42105" x2="43471" y2="42105"/>
                        <a14:foregroundMark x1="56033" y1="50000" x2="56033" y2="50000"/>
                        <a14:foregroundMark x1="36198" y1="43092" x2="36198" y2="43092"/>
                        <a14:foregroundMark x1="36198" y1="43092" x2="36198" y2="43092"/>
                        <a14:foregroundMark x1="36198" y1="43092" x2="53388" y2="47697"/>
                        <a14:foregroundMark x1="53388" y1="47697" x2="59339" y2="53618"/>
                        <a14:foregroundMark x1="46612" y1="25658" x2="46612" y2="25658"/>
                        <a14:foregroundMark x1="50579" y1="16776" x2="50579" y2="16776"/>
                        <a14:foregroundMark x1="52066" y1="4934" x2="52066" y2="4934"/>
                        <a14:foregroundMark x1="81488" y1="14474" x2="81488" y2="14474"/>
                        <a14:foregroundMark x1="87273" y1="27303" x2="87273" y2="27303"/>
                        <a14:foregroundMark x1="95868" y1="42434" x2="95868" y2="42434"/>
                        <a14:foregroundMark x1="68430" y1="77303" x2="68430" y2="77303"/>
                        <a14:foregroundMark x1="65785" y1="87171" x2="65785" y2="87171"/>
                        <a14:foregroundMark x1="45785" y1="87171" x2="45785" y2="87171"/>
                        <a14:foregroundMark x1="47769" y1="94408" x2="47769" y2="94408"/>
                        <a14:foregroundMark x1="55207" y1="93092" x2="55207" y2="93092"/>
                        <a14:foregroundMark x1="42149" y1="71053" x2="41488" y2="71053"/>
                        <a14:foregroundMark x1="41488" y1="5921" x2="41488" y2="5921"/>
                        <a14:foregroundMark x1="21322" y1="20395" x2="21322" y2="20395"/>
                        <a14:foregroundMark x1="9256" y1="40789" x2="9256" y2="40789"/>
                        <a14:foregroundMark x1="9587" y1="30263" x2="10413" y2="33224"/>
                        <a14:foregroundMark x1="7273" y1="46711" x2="7273" y2="46711"/>
                        <a14:foregroundMark x1="9256" y1="47368" x2="9256" y2="47368"/>
                        <a14:foregroundMark x1="17355" y1="42434" x2="17355" y2="42434"/>
                        <a14:foregroundMark x1="12727" y1="55592" x2="12727" y2="55592"/>
                        <a14:foregroundMark x1="7769" y1="42105" x2="15868" y2="71711"/>
                        <a14:foregroundMark x1="15868" y1="71711" x2="17355" y2="74342"/>
                        <a14:foregroundMark x1="5785" y1="42105" x2="5785" y2="42105"/>
                        <a14:foregroundMark x1="1488" y1="51974" x2="1488" y2="51974"/>
                        <a14:foregroundMark x1="23140" y1="89474" x2="22810" y2="90132"/>
                        <a14:foregroundMark x1="99008" y1="51316" x2="99008" y2="51316"/>
                        <a14:foregroundMark x1="19174" y1="30592" x2="19174" y2="30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77" y="5428729"/>
            <a:ext cx="2274723" cy="1143001"/>
          </a:xfrm>
          <a:prstGeom prst="rect">
            <a:avLst/>
          </a:prstGeom>
        </p:spPr>
      </p:pic>
      <p:pic>
        <p:nvPicPr>
          <p:cNvPr id="11" name="Image 10" descr="Capture d'écran 2018-12-03 15.46.29.png">
            <a:extLst>
              <a:ext uri="{FF2B5EF4-FFF2-40B4-BE49-F238E27FC236}">
                <a16:creationId xmlns:a16="http://schemas.microsoft.com/office/drawing/2014/main" id="{5CF49350-B695-C71F-5DD5-B95ADBE35B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113A1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8816">
            <a:off x="918704" y="4294647"/>
            <a:ext cx="344279" cy="38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707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hidden="1"/>
          <p:cNvSpPr txBox="1">
            <a:spLocks noGrp="1"/>
          </p:cNvSpPr>
          <p:nvPr>
            <p:ph type="title"/>
          </p:nvPr>
        </p:nvSpPr>
        <p:spPr>
          <a:xfrm>
            <a:off x="1536700" y="1190625"/>
            <a:ext cx="4419600" cy="5381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dist">
              <a:lnSpc>
                <a:spcPts val="4630"/>
              </a:lnSpc>
            </a:pPr>
            <a:endParaRPr sz="3600" spc="-70" dirty="0">
              <a:latin typeface="Verdana"/>
              <a:cs typeface="Verdana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65C62162-6AA3-4C0B-AD33-DC53AF219EA2}"/>
              </a:ext>
            </a:extLst>
          </p:cNvPr>
          <p:cNvSpPr txBox="1">
            <a:spLocks/>
          </p:cNvSpPr>
          <p:nvPr/>
        </p:nvSpPr>
        <p:spPr>
          <a:xfrm>
            <a:off x="2173605" y="223359"/>
            <a:ext cx="6324599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algn="ctr"/>
            <a:r>
              <a:rPr lang="fr-FR" sz="2800" b="1" spc="-105" dirty="0">
                <a:solidFill>
                  <a:srgbClr val="09493F"/>
                </a:solidFill>
                <a:latin typeface="Verdana"/>
                <a:cs typeface="Verdana"/>
              </a:rPr>
              <a:t>LE DUAL DIPLOMA</a:t>
            </a:r>
            <a:endParaRPr lang="fr-FR" sz="2800" spc="-105" dirty="0">
              <a:solidFill>
                <a:srgbClr val="09493F"/>
              </a:solidFill>
              <a:latin typeface="Verdana"/>
              <a:cs typeface="Verdana"/>
            </a:endParaRPr>
          </a:p>
          <a:p>
            <a:pPr marL="12700" marR="5080" algn="ctr"/>
            <a:r>
              <a:rPr lang="fr-FR" sz="2000" spc="-180" dirty="0">
                <a:solidFill>
                  <a:srgbClr val="09493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Extrait English III</a:t>
            </a:r>
            <a:endParaRPr lang="fr-FR" sz="2000" spc="-105" dirty="0">
              <a:solidFill>
                <a:srgbClr val="09493F"/>
              </a:solidFill>
              <a:latin typeface="Verdana"/>
              <a:cs typeface="Verdana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F734CD4E-128E-4A9A-9130-76158800F975}"/>
              </a:ext>
            </a:extLst>
          </p:cNvPr>
          <p:cNvSpPr/>
          <p:nvPr/>
        </p:nvSpPr>
        <p:spPr>
          <a:xfrm>
            <a:off x="2184401" y="147160"/>
            <a:ext cx="533400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2C2CC9DB-58E5-4B4B-A2F3-0E70B3FFC994}"/>
              </a:ext>
            </a:extLst>
          </p:cNvPr>
          <p:cNvSpPr/>
          <p:nvPr/>
        </p:nvSpPr>
        <p:spPr>
          <a:xfrm rot="5400000">
            <a:off x="1874202" y="381160"/>
            <a:ext cx="533401" cy="65405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7F0ABFA9-1D7E-4844-88EA-C8D20E89D2D9}"/>
              </a:ext>
            </a:extLst>
          </p:cNvPr>
          <p:cNvSpPr/>
          <p:nvPr/>
        </p:nvSpPr>
        <p:spPr>
          <a:xfrm rot="5400000" flipV="1">
            <a:off x="8265162" y="817721"/>
            <a:ext cx="533398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5B1ECBBD-BD5C-4DAF-B011-FB8CE9592780}"/>
              </a:ext>
            </a:extLst>
          </p:cNvPr>
          <p:cNvSpPr/>
          <p:nvPr/>
        </p:nvSpPr>
        <p:spPr>
          <a:xfrm rot="10800000">
            <a:off x="7975600" y="1061561"/>
            <a:ext cx="522605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3B87EDEF-9CB6-4395-A5B8-60B5A26E0B9C}"/>
              </a:ext>
            </a:extLst>
          </p:cNvPr>
          <p:cNvSpPr txBox="1">
            <a:spLocks/>
          </p:cNvSpPr>
          <p:nvPr/>
        </p:nvSpPr>
        <p:spPr>
          <a:xfrm>
            <a:off x="1993900" y="5340963"/>
            <a:ext cx="8046832" cy="21544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/>
            <a:r>
              <a:rPr lang="fr-FR" sz="2000" spc="-180" dirty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Programme des élèves :</a:t>
            </a:r>
          </a:p>
          <a:p>
            <a:pPr marL="12700" marR="5080"/>
            <a:endParaRPr lang="fr-FR" sz="2000" spc="-180" dirty="0">
              <a:solidFill>
                <a:schemeClr val="bg1">
                  <a:lumMod val="6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55600" marR="5080" indent="-342900">
              <a:buFont typeface="Arial" panose="020B0604020202020204" pitchFamily="34" charset="0"/>
              <a:buChar char="•"/>
            </a:pPr>
            <a:r>
              <a:rPr lang="fr-FR" sz="2000" spc="-180" dirty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Trouver son style d’écriture</a:t>
            </a:r>
          </a:p>
          <a:p>
            <a:pPr marL="355600" marR="5080" indent="-342900">
              <a:buFont typeface="Arial" panose="020B0604020202020204" pitchFamily="34" charset="0"/>
              <a:buChar char="•"/>
            </a:pPr>
            <a:r>
              <a:rPr lang="fr-FR" sz="2000" spc="-180" dirty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Plan : introduction, paragraphes argumentés et conclusion</a:t>
            </a:r>
          </a:p>
          <a:p>
            <a:pPr marL="355600" marR="5080" indent="-342900">
              <a:buFont typeface="Arial" panose="020B0604020202020204" pitchFamily="34" charset="0"/>
              <a:buChar char="•"/>
            </a:pPr>
            <a:r>
              <a:rPr lang="fr-FR" sz="2000" spc="-180" dirty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Développement du vocabulaire, de la compréhension et de l’expression</a:t>
            </a:r>
          </a:p>
          <a:p>
            <a:pPr marL="355600" marR="5080" indent="-342900">
              <a:buFont typeface="Arial" panose="020B0604020202020204" pitchFamily="34" charset="0"/>
              <a:buChar char="•"/>
            </a:pPr>
            <a:r>
              <a:rPr lang="fr-FR" sz="2000" spc="-180" dirty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Lecture : poésie, œuvres littéraires </a:t>
            </a:r>
          </a:p>
          <a:p>
            <a:pPr marL="355600" marR="5080" indent="-342900">
              <a:buFont typeface="Arial" panose="020B0604020202020204" pitchFamily="34" charset="0"/>
              <a:buChar char="•"/>
            </a:pPr>
            <a:r>
              <a:rPr lang="fr-FR" sz="2000" spc="-180" dirty="0">
                <a:solidFill>
                  <a:schemeClr val="bg1">
                    <a:lumMod val="6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Essais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C84564A-C04A-4448-856F-5190C20E17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52"/>
          <a:stretch/>
        </p:blipFill>
        <p:spPr>
          <a:xfrm>
            <a:off x="0" y="1246420"/>
            <a:ext cx="10693400" cy="394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724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:a16="http://schemas.microsoft.com/office/drawing/2014/main" id="{04E9F2A8-CFB4-469E-A6F2-2911DA3924EC}"/>
              </a:ext>
            </a:extLst>
          </p:cNvPr>
          <p:cNvSpPr/>
          <p:nvPr/>
        </p:nvSpPr>
        <p:spPr>
          <a:xfrm>
            <a:off x="8354618" y="0"/>
            <a:ext cx="2337384" cy="29663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Rectangle 8"/>
          <p:cNvSpPr/>
          <p:nvPr/>
        </p:nvSpPr>
        <p:spPr>
          <a:xfrm>
            <a:off x="1344688" y="2105022"/>
            <a:ext cx="1089049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err="1">
                <a:solidFill>
                  <a:srgbClr val="09493F"/>
                </a:solidFill>
                <a:latin typeface="Verdana"/>
                <a:cs typeface="Verdana"/>
              </a:rPr>
              <a:t>Programme</a:t>
            </a:r>
            <a:r>
              <a:rPr lang="en-US" sz="2200" b="1" dirty="0">
                <a:solidFill>
                  <a:srgbClr val="09493F"/>
                </a:solidFill>
                <a:latin typeface="Verdana"/>
                <a:cs typeface="Verdana"/>
              </a:rPr>
              <a:t> en 4 ans</a:t>
            </a:r>
            <a:endParaRPr lang="fr-FR" sz="2200" dirty="0">
              <a:solidFill>
                <a:srgbClr val="09493F"/>
              </a:solidFill>
              <a:latin typeface="Verdana"/>
              <a:cs typeface="Verdana"/>
            </a:endParaRPr>
          </a:p>
          <a:p>
            <a:r>
              <a:rPr lang="fr-FR" sz="2200" dirty="0">
                <a:solidFill>
                  <a:srgbClr val="09493F"/>
                </a:solidFill>
                <a:latin typeface="Verdana"/>
                <a:cs typeface="Verdana"/>
              </a:rPr>
              <a:t>Année 1 : Anglais</a:t>
            </a:r>
            <a:r>
              <a:rPr lang="en-US" sz="2200" dirty="0">
                <a:solidFill>
                  <a:srgbClr val="09493F"/>
                </a:solidFill>
                <a:latin typeface="Verdana"/>
                <a:cs typeface="Verdana"/>
              </a:rPr>
              <a:t> </a:t>
            </a:r>
            <a:endParaRPr lang="fr-FR" sz="2200" dirty="0">
              <a:solidFill>
                <a:srgbClr val="09493F"/>
              </a:solidFill>
              <a:latin typeface="Verdana"/>
              <a:cs typeface="Verdana"/>
            </a:endParaRPr>
          </a:p>
          <a:p>
            <a:r>
              <a:rPr lang="fr-FR" sz="2200" dirty="0">
                <a:solidFill>
                  <a:srgbClr val="09493F"/>
                </a:solidFill>
                <a:latin typeface="Verdana"/>
                <a:cs typeface="Verdana"/>
              </a:rPr>
              <a:t>Année 2 : Anglais &amp; Elective</a:t>
            </a:r>
          </a:p>
          <a:p>
            <a:r>
              <a:rPr lang="fr-FR" sz="2200" dirty="0">
                <a:solidFill>
                  <a:srgbClr val="09493F"/>
                </a:solidFill>
                <a:latin typeface="Verdana"/>
                <a:cs typeface="Verdana"/>
              </a:rPr>
              <a:t>Année 3 : Histoire des Etats-Unis &amp; Elective</a:t>
            </a:r>
          </a:p>
          <a:p>
            <a:r>
              <a:rPr lang="en-US" sz="2200" dirty="0" err="1">
                <a:solidFill>
                  <a:srgbClr val="09493F"/>
                </a:solidFill>
                <a:latin typeface="Verdana"/>
                <a:cs typeface="Verdana"/>
              </a:rPr>
              <a:t>Année</a:t>
            </a:r>
            <a:r>
              <a:rPr lang="en-US" sz="2200" dirty="0">
                <a:solidFill>
                  <a:srgbClr val="09493F"/>
                </a:solidFill>
                <a:latin typeface="Verdana"/>
                <a:cs typeface="Verdana"/>
              </a:rPr>
              <a:t> 4 : </a:t>
            </a:r>
            <a:r>
              <a:rPr lang="fr-FR" sz="2200" dirty="0">
                <a:solidFill>
                  <a:srgbClr val="09493F"/>
                </a:solidFill>
                <a:latin typeface="Verdana"/>
                <a:cs typeface="Verdana"/>
              </a:rPr>
              <a:t>Gouvernement </a:t>
            </a:r>
            <a:r>
              <a:rPr lang="en-US" sz="2200" dirty="0">
                <a:solidFill>
                  <a:srgbClr val="09493F"/>
                </a:solidFill>
                <a:latin typeface="Verdana"/>
                <a:cs typeface="Verdana"/>
              </a:rPr>
              <a:t>des </a:t>
            </a:r>
            <a:r>
              <a:rPr lang="en-US" sz="2200" dirty="0" err="1">
                <a:solidFill>
                  <a:srgbClr val="09493F"/>
                </a:solidFill>
                <a:latin typeface="Verdana"/>
                <a:cs typeface="Verdana"/>
              </a:rPr>
              <a:t>Etats</a:t>
            </a:r>
            <a:r>
              <a:rPr lang="en-US" sz="2200" dirty="0">
                <a:solidFill>
                  <a:srgbClr val="09493F"/>
                </a:solidFill>
                <a:latin typeface="Verdana"/>
                <a:cs typeface="Verdana"/>
              </a:rPr>
              <a:t>-Unis/</a:t>
            </a:r>
            <a:r>
              <a:rPr lang="en-US" sz="2200" dirty="0" err="1">
                <a:solidFill>
                  <a:srgbClr val="09493F"/>
                </a:solidFill>
                <a:latin typeface="Verdana"/>
                <a:cs typeface="Verdana"/>
              </a:rPr>
              <a:t>Economie</a:t>
            </a:r>
            <a:endParaRPr lang="fr-FR" sz="2200" dirty="0">
              <a:solidFill>
                <a:srgbClr val="09493F"/>
              </a:solidFill>
              <a:latin typeface="Verdana"/>
              <a:cs typeface="Verdana"/>
            </a:endParaRPr>
          </a:p>
          <a:p>
            <a:r>
              <a:rPr lang="en-US" sz="2200" b="1" dirty="0">
                <a:solidFill>
                  <a:srgbClr val="09493F"/>
                </a:solidFill>
                <a:latin typeface="Verdana"/>
                <a:cs typeface="Verdana"/>
              </a:rPr>
              <a:t> </a:t>
            </a:r>
            <a:endParaRPr lang="fr-FR" sz="2200" dirty="0">
              <a:solidFill>
                <a:srgbClr val="09493F"/>
              </a:solidFill>
              <a:latin typeface="Verdana"/>
              <a:cs typeface="Verdana"/>
            </a:endParaRPr>
          </a:p>
          <a:p>
            <a:r>
              <a:rPr lang="fr-FR" sz="2200" b="1" dirty="0">
                <a:solidFill>
                  <a:srgbClr val="09493F"/>
                </a:solidFill>
                <a:latin typeface="Verdana"/>
                <a:cs typeface="Verdana"/>
              </a:rPr>
              <a:t>Programme en 3 ans</a:t>
            </a:r>
            <a:endParaRPr lang="fr-FR" sz="2200" dirty="0">
              <a:solidFill>
                <a:srgbClr val="09493F"/>
              </a:solidFill>
              <a:latin typeface="Verdana"/>
              <a:cs typeface="Verdana"/>
            </a:endParaRPr>
          </a:p>
          <a:p>
            <a:r>
              <a:rPr lang="en-US" sz="2200" dirty="0" err="1">
                <a:solidFill>
                  <a:srgbClr val="09493F"/>
                </a:solidFill>
                <a:latin typeface="Verdana"/>
                <a:cs typeface="Verdana"/>
              </a:rPr>
              <a:t>Année</a:t>
            </a:r>
            <a:r>
              <a:rPr lang="en-US" sz="2200" dirty="0">
                <a:solidFill>
                  <a:srgbClr val="09493F"/>
                </a:solidFill>
                <a:latin typeface="Verdana"/>
                <a:cs typeface="Verdana"/>
              </a:rPr>
              <a:t> 1 : </a:t>
            </a:r>
            <a:r>
              <a:rPr lang="en-US" sz="2200" dirty="0" err="1">
                <a:solidFill>
                  <a:srgbClr val="09493F"/>
                </a:solidFill>
                <a:latin typeface="Verdana"/>
                <a:cs typeface="Verdana"/>
              </a:rPr>
              <a:t>Anglais</a:t>
            </a:r>
            <a:r>
              <a:rPr lang="en-US" sz="2200" dirty="0">
                <a:solidFill>
                  <a:srgbClr val="09493F"/>
                </a:solidFill>
                <a:latin typeface="Verdana"/>
                <a:cs typeface="Verdana"/>
              </a:rPr>
              <a:t> &amp; Elective</a:t>
            </a:r>
            <a:endParaRPr lang="fr-FR" sz="2200" dirty="0">
              <a:solidFill>
                <a:srgbClr val="09493F"/>
              </a:solidFill>
              <a:latin typeface="Verdana"/>
              <a:cs typeface="Verdana"/>
            </a:endParaRPr>
          </a:p>
          <a:p>
            <a:r>
              <a:rPr lang="en-US" sz="2200" dirty="0" err="1">
                <a:solidFill>
                  <a:srgbClr val="09493F"/>
                </a:solidFill>
                <a:latin typeface="Verdana"/>
                <a:cs typeface="Verdana"/>
              </a:rPr>
              <a:t>Année</a:t>
            </a:r>
            <a:r>
              <a:rPr lang="en-US" sz="2200" dirty="0">
                <a:solidFill>
                  <a:srgbClr val="09493F"/>
                </a:solidFill>
                <a:latin typeface="Verdana"/>
                <a:cs typeface="Verdana"/>
              </a:rPr>
              <a:t> 2 : </a:t>
            </a:r>
            <a:r>
              <a:rPr lang="en-US" sz="2200" dirty="0" err="1">
                <a:solidFill>
                  <a:srgbClr val="09493F"/>
                </a:solidFill>
                <a:latin typeface="Verdana"/>
                <a:cs typeface="Verdana"/>
              </a:rPr>
              <a:t>Anglais</a:t>
            </a:r>
            <a:r>
              <a:rPr lang="en-US" sz="2200" dirty="0">
                <a:solidFill>
                  <a:srgbClr val="09493F"/>
                </a:solidFill>
                <a:latin typeface="Verdana"/>
                <a:cs typeface="Verdana"/>
              </a:rPr>
              <a:t> &amp; Histoire des </a:t>
            </a:r>
            <a:r>
              <a:rPr lang="en-US" sz="2200" dirty="0" err="1">
                <a:solidFill>
                  <a:srgbClr val="09493F"/>
                </a:solidFill>
                <a:latin typeface="Verdana"/>
                <a:cs typeface="Verdana"/>
              </a:rPr>
              <a:t>Etats</a:t>
            </a:r>
            <a:r>
              <a:rPr lang="en-US" sz="2200" dirty="0">
                <a:solidFill>
                  <a:srgbClr val="09493F"/>
                </a:solidFill>
                <a:latin typeface="Verdana"/>
                <a:cs typeface="Verdana"/>
              </a:rPr>
              <a:t>-Unis</a:t>
            </a:r>
            <a:endParaRPr lang="fr-FR" sz="2200" dirty="0">
              <a:solidFill>
                <a:srgbClr val="09493F"/>
              </a:solidFill>
              <a:latin typeface="Verdana"/>
              <a:cs typeface="Verdana"/>
            </a:endParaRPr>
          </a:p>
          <a:p>
            <a:r>
              <a:rPr lang="en-US" sz="2200" dirty="0" err="1">
                <a:solidFill>
                  <a:srgbClr val="09493F"/>
                </a:solidFill>
                <a:latin typeface="Verdana"/>
                <a:cs typeface="Verdana"/>
              </a:rPr>
              <a:t>Année</a:t>
            </a:r>
            <a:r>
              <a:rPr lang="en-US" sz="2200" dirty="0">
                <a:solidFill>
                  <a:srgbClr val="09493F"/>
                </a:solidFill>
                <a:latin typeface="Verdana"/>
                <a:cs typeface="Verdana"/>
              </a:rPr>
              <a:t> 3 : </a:t>
            </a:r>
            <a:r>
              <a:rPr lang="fr-FR" sz="2200" dirty="0">
                <a:solidFill>
                  <a:srgbClr val="09493F"/>
                </a:solidFill>
                <a:latin typeface="Verdana"/>
                <a:cs typeface="Verdana"/>
              </a:rPr>
              <a:t>Gouvernement </a:t>
            </a:r>
            <a:r>
              <a:rPr lang="en-US" sz="2200" dirty="0">
                <a:solidFill>
                  <a:srgbClr val="09493F"/>
                </a:solidFill>
                <a:latin typeface="Verdana"/>
                <a:cs typeface="Verdana"/>
              </a:rPr>
              <a:t>des </a:t>
            </a:r>
            <a:r>
              <a:rPr lang="en-US" sz="2200" dirty="0" err="1">
                <a:solidFill>
                  <a:srgbClr val="09493F"/>
                </a:solidFill>
                <a:latin typeface="Verdana"/>
                <a:cs typeface="Verdana"/>
              </a:rPr>
              <a:t>Etats</a:t>
            </a:r>
            <a:r>
              <a:rPr lang="en-US" sz="2200" dirty="0">
                <a:solidFill>
                  <a:srgbClr val="09493F"/>
                </a:solidFill>
                <a:latin typeface="Verdana"/>
                <a:cs typeface="Verdana"/>
              </a:rPr>
              <a:t>-Unis/</a:t>
            </a:r>
            <a:r>
              <a:rPr lang="en-US" sz="2200" dirty="0" err="1">
                <a:solidFill>
                  <a:srgbClr val="09493F"/>
                </a:solidFill>
                <a:latin typeface="Verdana"/>
                <a:cs typeface="Verdana"/>
              </a:rPr>
              <a:t>Economie</a:t>
            </a:r>
            <a:r>
              <a:rPr lang="en-US" sz="2200" dirty="0">
                <a:solidFill>
                  <a:srgbClr val="09493F"/>
                </a:solidFill>
                <a:latin typeface="Verdana"/>
                <a:cs typeface="Verdana"/>
              </a:rPr>
              <a:t> &amp; Elective</a:t>
            </a:r>
          </a:p>
        </p:txBody>
      </p:sp>
      <p:sp>
        <p:nvSpPr>
          <p:cNvPr id="13" name="object 3"/>
          <p:cNvSpPr txBox="1">
            <a:spLocks/>
          </p:cNvSpPr>
          <p:nvPr/>
        </p:nvSpPr>
        <p:spPr>
          <a:xfrm>
            <a:off x="1993900" y="504825"/>
            <a:ext cx="6687392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algn="ctr"/>
            <a:r>
              <a:rPr lang="fr-FR" sz="2800" b="1" spc="-105" dirty="0">
                <a:solidFill>
                  <a:srgbClr val="09493F"/>
                </a:solidFill>
                <a:latin typeface="Verdana"/>
                <a:cs typeface="Verdana"/>
              </a:rPr>
              <a:t>LE DUAL DIPLOMA</a:t>
            </a:r>
            <a:r>
              <a:rPr lang="fr-FR" sz="2800" spc="-105" dirty="0">
                <a:solidFill>
                  <a:srgbClr val="09493F"/>
                </a:solidFill>
                <a:latin typeface="Verdana"/>
                <a:cs typeface="Verdana"/>
              </a:rPr>
              <a:t> </a:t>
            </a:r>
          </a:p>
          <a:p>
            <a:pPr marL="12700" marR="5080" algn="ctr"/>
            <a:r>
              <a:rPr lang="fr-FR" sz="2800" spc="-105" dirty="0">
                <a:solidFill>
                  <a:srgbClr val="09493F"/>
                </a:solidFill>
                <a:latin typeface="Verdana"/>
                <a:cs typeface="Verdana"/>
              </a:rPr>
              <a:t>Le programme des élèves </a:t>
            </a:r>
          </a:p>
        </p:txBody>
      </p:sp>
      <p:sp>
        <p:nvSpPr>
          <p:cNvPr id="14" name="object 5"/>
          <p:cNvSpPr/>
          <p:nvPr/>
        </p:nvSpPr>
        <p:spPr>
          <a:xfrm>
            <a:off x="1993900" y="428624"/>
            <a:ext cx="533400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15" name="object 5"/>
          <p:cNvSpPr/>
          <p:nvPr/>
        </p:nvSpPr>
        <p:spPr>
          <a:xfrm rot="5400000">
            <a:off x="1683701" y="662624"/>
            <a:ext cx="533401" cy="65405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grpSp>
        <p:nvGrpSpPr>
          <p:cNvPr id="2" name="Groupe 1"/>
          <p:cNvGrpSpPr/>
          <p:nvPr/>
        </p:nvGrpSpPr>
        <p:grpSpPr>
          <a:xfrm>
            <a:off x="8120379" y="1038225"/>
            <a:ext cx="579120" cy="533398"/>
            <a:chOff x="8120379" y="1266827"/>
            <a:chExt cx="579120" cy="533398"/>
          </a:xfrm>
        </p:grpSpPr>
        <p:sp>
          <p:nvSpPr>
            <p:cNvPr id="16" name="object 5"/>
            <p:cNvSpPr/>
            <p:nvPr/>
          </p:nvSpPr>
          <p:spPr>
            <a:xfrm rot="5400000" flipV="1">
              <a:off x="8409941" y="1510666"/>
              <a:ext cx="533398" cy="45719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  <p:sp>
          <p:nvSpPr>
            <p:cNvPr id="17" name="object 5"/>
            <p:cNvSpPr/>
            <p:nvPr/>
          </p:nvSpPr>
          <p:spPr>
            <a:xfrm rot="10800000">
              <a:off x="8120379" y="1754506"/>
              <a:ext cx="522605" cy="45719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</p:grpSp>
      <p:pic>
        <p:nvPicPr>
          <p:cNvPr id="18" name="Image 17" descr="Capture d'écran 2018-12-03 15.46.29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113A1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496" y1="67164" x2="39496" y2="671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8816">
            <a:off x="867320" y="2161044"/>
            <a:ext cx="344279" cy="387675"/>
          </a:xfrm>
          <a:prstGeom prst="rect">
            <a:avLst/>
          </a:prstGeom>
        </p:spPr>
      </p:pic>
      <p:pic>
        <p:nvPicPr>
          <p:cNvPr id="19" name="Image 18" descr="Capture d'écran 2018-12-03 15.46.29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113A1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496" y1="67164" x2="39496" y2="671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8816">
            <a:off x="932605" y="4142244"/>
            <a:ext cx="344279" cy="387675"/>
          </a:xfrm>
          <a:prstGeom prst="rect">
            <a:avLst/>
          </a:prstGeom>
        </p:spPr>
      </p:pic>
      <p:sp>
        <p:nvSpPr>
          <p:cNvPr id="11" name="object 3"/>
          <p:cNvSpPr/>
          <p:nvPr/>
        </p:nvSpPr>
        <p:spPr>
          <a:xfrm>
            <a:off x="317500" y="6067425"/>
            <a:ext cx="1027188" cy="12422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505717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2">
            <a:extLst>
              <a:ext uri="{FF2B5EF4-FFF2-40B4-BE49-F238E27FC236}">
                <a16:creationId xmlns:a16="http://schemas.microsoft.com/office/drawing/2014/main" id="{20C90C47-9E7B-48A1-9C9F-09B4B9468154}"/>
              </a:ext>
            </a:extLst>
          </p:cNvPr>
          <p:cNvSpPr/>
          <p:nvPr/>
        </p:nvSpPr>
        <p:spPr>
          <a:xfrm>
            <a:off x="8354618" y="0"/>
            <a:ext cx="2337384" cy="29663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84300" y="2181225"/>
            <a:ext cx="8610600" cy="33804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" marR="0" lvl="0" indent="0" algn="just" defTabSz="914400" rtl="0" eaLnBrk="1" fontAlgn="auto" latinLnBrk="0" hangingPunct="1">
              <a:lnSpc>
                <a:spcPct val="100000"/>
              </a:lnSpc>
              <a:spcBef>
                <a:spcPts val="12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I" sz="2200" b="0" i="0" u="none" strike="noStrike" kern="1200" cap="none" spc="-14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L’élève étudie </a:t>
            </a:r>
            <a:r>
              <a:rPr kumimoji="0" lang="fr-CI" sz="2200" b="0" i="0" u="none" strike="noStrike" kern="1200" cap="none" spc="-16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les matières sélectionnées à son rythme, </a:t>
            </a:r>
            <a:r>
              <a:rPr kumimoji="0" lang="fr-CI" sz="2200" b="1" i="0" u="none" strike="noStrike" kern="1200" cap="none" spc="-18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chez lui sur son ordinateur</a:t>
            </a:r>
            <a:r>
              <a:rPr kumimoji="0" lang="fr-CI" sz="2200" b="1" i="0" u="none" strike="noStrike" kern="1200" cap="none" spc="-20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fr-CI" sz="2200" b="0" i="0" u="none" strike="noStrike" kern="1200" cap="none" spc="-20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(comme pour une activité extrascolaire). </a:t>
            </a:r>
            <a:endParaRPr kumimoji="0" lang="fr-CI" sz="2200" b="1" i="0" u="none" strike="noStrike" kern="1200" cap="none" spc="-200" normalizeH="0" baseline="0" noProof="0" dirty="0">
              <a:ln>
                <a:noFill/>
              </a:ln>
              <a:solidFill>
                <a:srgbClr val="09493F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29845" marR="0" lvl="0" indent="0" algn="just" defTabSz="914400" rtl="0" eaLnBrk="1" fontAlgn="auto" latinLnBrk="0" hangingPunct="1">
              <a:lnSpc>
                <a:spcPct val="100000"/>
              </a:lnSpc>
              <a:spcBef>
                <a:spcPts val="12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I" sz="2200" b="0" i="0" u="none" strike="noStrike" kern="1200" cap="none" spc="-11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Academica</a:t>
            </a:r>
            <a:r>
              <a:rPr kumimoji="0" lang="fr-CI" sz="2200" b="0" i="0" u="none" strike="noStrike" kern="1200" cap="none" spc="-22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fr-CI" sz="2200" b="0" i="0" u="none" strike="noStrike" kern="1200" cap="none" spc="-18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met à</a:t>
            </a:r>
            <a:r>
              <a:rPr kumimoji="0" lang="fr-CI" sz="2200" b="0" i="0" u="none" strike="noStrike" kern="1200" cap="none" spc="-11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fr-CI" sz="2200" b="0" i="0" u="none" strike="noStrike" kern="1200" cap="none" spc="-15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sa </a:t>
            </a:r>
            <a:r>
              <a:rPr kumimoji="0" lang="fr-CI" sz="2200" b="1" i="0" u="none" strike="noStrike" kern="1200" cap="none" spc="-17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disposition </a:t>
            </a:r>
            <a:r>
              <a:rPr kumimoji="0" lang="fr-CI" sz="2200" b="1" i="0" u="none" strike="noStrike" kern="1200" cap="none" spc="-16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tous les documents pédagogiques </a:t>
            </a:r>
            <a:r>
              <a:rPr kumimoji="0" lang="fr-CI" sz="2200" b="0" i="0" u="none" strike="noStrike" kern="1200" cap="none" spc="-16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et </a:t>
            </a:r>
            <a:r>
              <a:rPr kumimoji="0" lang="fr-CI" sz="2200" b="1" i="0" u="none" strike="noStrike" kern="1200" cap="none" spc="-16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les</a:t>
            </a:r>
            <a:r>
              <a:rPr kumimoji="0" lang="fr-CI" sz="2200" b="0" i="0" u="none" strike="noStrike" kern="1200" cap="none" spc="-16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fr-CI" sz="2200" b="1" i="0" u="none" strike="noStrike" kern="1200" cap="none" spc="-16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outils</a:t>
            </a:r>
            <a:r>
              <a:rPr kumimoji="0" lang="fr-CI" sz="2200" b="0" i="0" u="none" strike="noStrike" kern="1200" cap="none" spc="-16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dont il aura besoin sur une </a:t>
            </a:r>
            <a:r>
              <a:rPr kumimoji="0" lang="fr-CI" sz="2200" b="1" i="0" u="none" strike="noStrike" kern="1200" cap="none" spc="-16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plateforme</a:t>
            </a:r>
            <a:r>
              <a:rPr kumimoji="0" lang="fr-CI" sz="2200" b="0" i="0" u="none" strike="noStrike" kern="1200" cap="none" spc="-16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fr-CI" sz="2200" b="0" i="0" u="none" strike="noStrike" kern="1200" cap="none" spc="-15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où </a:t>
            </a:r>
            <a:r>
              <a:rPr kumimoji="0" lang="fr-CI" sz="2200" b="0" i="0" u="none" strike="noStrike" kern="1200" cap="none" spc="-16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l’élève consulte ses cours</a:t>
            </a:r>
            <a:r>
              <a:rPr kumimoji="0" lang="fr-CI" sz="2200" b="0" i="0" u="none" strike="noStrike" kern="1200" cap="none" spc="-14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, travaille et</a:t>
            </a:r>
            <a:r>
              <a:rPr kumimoji="0" lang="fr-CI" sz="2200" b="0" i="0" u="none" strike="noStrike" kern="1200" cap="none" spc="-20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complète </a:t>
            </a:r>
            <a:r>
              <a:rPr kumimoji="0" lang="fr-CI" sz="2200" b="0" i="0" u="none" strike="noStrike" kern="1200" cap="none" spc="-18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ses devoirs</a:t>
            </a:r>
            <a:r>
              <a:rPr kumimoji="0" lang="fr-CI" sz="2200" b="0" i="0" u="none" strike="noStrike" kern="1200" cap="none" spc="-15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.</a:t>
            </a:r>
            <a:r>
              <a:rPr kumimoji="0" lang="fr-CI" sz="2200" b="0" i="0" u="none" strike="noStrike" kern="1200" cap="none" spc="-11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</a:p>
          <a:p>
            <a:pPr marL="29845" marR="0" lvl="0" indent="0" algn="just" defTabSz="914400" rtl="0" eaLnBrk="1" fontAlgn="auto" latinLnBrk="0" hangingPunct="1">
              <a:lnSpc>
                <a:spcPct val="100000"/>
              </a:lnSpc>
              <a:spcBef>
                <a:spcPts val="12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I" sz="2200" b="1" i="0" u="none" strike="noStrike" kern="1200" cap="none" spc="-16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La clé #1 du succès de l’élève : </a:t>
            </a:r>
            <a:r>
              <a:rPr lang="fr-CI" sz="2200" b="1" spc="-160" dirty="0">
                <a:solidFill>
                  <a:srgbClr val="09493F"/>
                </a:solidFill>
                <a:latin typeface="Verdana"/>
                <a:cs typeface="Verdana"/>
              </a:rPr>
              <a:t>c</a:t>
            </a:r>
            <a:r>
              <a:rPr kumimoji="0" lang="fr-CI" sz="2200" b="1" i="0" u="none" strike="noStrike" kern="1200" cap="none" spc="-160" normalizeH="0" baseline="0" noProof="0" dirty="0" err="1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ommunication</a:t>
            </a:r>
            <a:r>
              <a:rPr kumimoji="0" lang="fr-CI" sz="2200" b="1" i="0" u="none" strike="noStrike" kern="1200" cap="none" spc="-16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fluide </a:t>
            </a:r>
            <a:r>
              <a:rPr kumimoji="0" lang="fr-CI" sz="2200" b="0" i="0" u="none" strike="noStrike" kern="1200" cap="none" spc="-16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entre </a:t>
            </a:r>
            <a:r>
              <a:rPr kumimoji="0" lang="fr-CI" sz="2200" b="0" i="0" u="none" strike="noStrike" kern="1200" cap="none" spc="-13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l’élève et</a:t>
            </a:r>
            <a:r>
              <a:rPr kumimoji="0" lang="fr-CI" sz="2200" b="0" i="0" u="none" strike="noStrike" kern="1200" cap="none" spc="-20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le </a:t>
            </a:r>
            <a:r>
              <a:rPr kumimoji="0" lang="fr-CI" sz="2200" b="0" i="0" u="none" strike="noStrike" kern="1200" cap="none" spc="-21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professeur, </a:t>
            </a:r>
            <a:r>
              <a:rPr kumimoji="0" lang="fr-CI" sz="2200" b="0" i="0" u="none" strike="noStrike" kern="1200" cap="none" spc="-16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entre </a:t>
            </a:r>
            <a:r>
              <a:rPr kumimoji="0" lang="fr-CI" sz="2200" b="0" i="0" u="none" strike="noStrike" kern="1200" cap="none" spc="-21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professeur </a:t>
            </a:r>
            <a:r>
              <a:rPr kumimoji="0" lang="fr-CI" sz="2200" b="0" i="0" u="none" strike="noStrike" kern="1200" cap="none" spc="-20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et parents </a:t>
            </a:r>
            <a:r>
              <a:rPr kumimoji="0" lang="fr-CI" sz="2200" b="0" i="0" u="none" strike="noStrike" kern="1200" cap="none" spc="-21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(un compte</a:t>
            </a:r>
            <a:r>
              <a:rPr kumimoji="0" lang="fr-CI" sz="2200" b="0" i="0" u="none" strike="noStrike" kern="1200" cap="none" spc="-10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spécifique </a:t>
            </a:r>
            <a:r>
              <a:rPr kumimoji="0" lang="fr-CI" sz="2200" b="0" i="0" u="none" strike="noStrike" kern="1200" cap="none" spc="-19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d’accès est ouvert</a:t>
            </a:r>
            <a:r>
              <a:rPr kumimoji="0" lang="fr-CI" sz="2200" b="0" i="0" u="none" strike="noStrike" kern="1200" cap="none" spc="-22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fr-CI" sz="2200" b="0" i="0" u="none" strike="noStrike" kern="1200" cap="none" spc="-17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pour les parents</a:t>
            </a:r>
            <a:r>
              <a:rPr kumimoji="0" lang="fr-CI" sz="2200" b="0" i="0" u="none" strike="noStrike" kern="1200" cap="none" spc="-18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), </a:t>
            </a:r>
            <a:r>
              <a:rPr kumimoji="0" lang="fr-CI" sz="2200" b="0" i="0" u="none" strike="noStrike" kern="1200" cap="none" spc="-16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entre </a:t>
            </a:r>
            <a:r>
              <a:rPr kumimoji="0" lang="fr-CI" sz="2200" b="0" i="0" u="none" strike="noStrike" kern="1200" cap="none" spc="-21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professeur  </a:t>
            </a:r>
            <a:r>
              <a:rPr kumimoji="0" lang="fr-CI" sz="2200" b="0" i="0" u="none" strike="noStrike" kern="1200" cap="none" spc="-20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et </a:t>
            </a:r>
            <a:r>
              <a:rPr kumimoji="0" lang="fr-FR" sz="2200" b="0" i="0" u="none" strike="noStrike" kern="1200" cap="none" spc="-18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Program</a:t>
            </a:r>
            <a:r>
              <a:rPr kumimoji="0" lang="fr-FR" sz="2200" b="0" i="0" u="none" strike="noStrike" kern="1200" cap="none" spc="-180" normalizeH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fr-FR" sz="2200" b="0" i="0" u="none" strike="noStrike" kern="1200" cap="none" spc="-180" normalizeH="0" noProof="0" dirty="0" err="1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Director</a:t>
            </a:r>
            <a:r>
              <a:rPr kumimoji="0" lang="fr-CI" sz="2200" b="0" i="0" u="none" strike="noStrike" kern="1200" cap="none" spc="-21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.</a:t>
            </a:r>
            <a:endParaRPr kumimoji="0" lang="fr-CI" sz="2200" b="0" i="0" u="none" strike="noStrike" kern="1200" cap="none" spc="0" normalizeH="0" baseline="0" noProof="0" dirty="0">
              <a:ln>
                <a:noFill/>
              </a:ln>
              <a:solidFill>
                <a:srgbClr val="09493F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pic>
        <p:nvPicPr>
          <p:cNvPr id="11" name="Image 10" descr="Capture d'écran 2018-12-03 15.46.29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113A1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496" y1="67164" x2="39496" y2="671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8816">
            <a:off x="994903" y="2161046"/>
            <a:ext cx="344279" cy="387675"/>
          </a:xfrm>
          <a:prstGeom prst="rect">
            <a:avLst/>
          </a:prstGeom>
        </p:spPr>
      </p:pic>
      <p:pic>
        <p:nvPicPr>
          <p:cNvPr id="12" name="Image 11" descr="Capture d'écran 2018-12-03 15.46.29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113A1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496" y1="67164" x2="39496" y2="671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8816">
            <a:off x="994902" y="3032929"/>
            <a:ext cx="344279" cy="387675"/>
          </a:xfrm>
          <a:prstGeom prst="rect">
            <a:avLst/>
          </a:prstGeom>
        </p:spPr>
      </p:pic>
      <p:pic>
        <p:nvPicPr>
          <p:cNvPr id="13" name="Image 12" descr="Capture d'écran 2018-12-03 15.46.29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113A1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496" y1="67164" x2="39496" y2="671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8816">
            <a:off x="972218" y="4159747"/>
            <a:ext cx="344279" cy="387675"/>
          </a:xfrm>
          <a:prstGeom prst="rect">
            <a:avLst/>
          </a:prstGeom>
        </p:spPr>
      </p:pic>
      <p:sp>
        <p:nvSpPr>
          <p:cNvPr id="9" name="object 3"/>
          <p:cNvSpPr txBox="1">
            <a:spLocks/>
          </p:cNvSpPr>
          <p:nvPr/>
        </p:nvSpPr>
        <p:spPr>
          <a:xfrm>
            <a:off x="2059305" y="504825"/>
            <a:ext cx="6295313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-10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j-ea"/>
                <a:cs typeface="Verdana"/>
              </a:rPr>
              <a:t>LE DUAL DIPLOMA</a:t>
            </a:r>
            <a:r>
              <a:rPr kumimoji="0" lang="fr-FR" sz="2800" b="0" i="0" u="none" strike="noStrike" kern="1200" cap="none" spc="-10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j-ea"/>
                <a:cs typeface="Verdana"/>
              </a:rPr>
              <a:t> </a:t>
            </a:r>
          </a:p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-10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j-ea"/>
                <a:cs typeface="Verdana"/>
              </a:rPr>
              <a:t>Comment travaille l’élève ? </a:t>
            </a:r>
          </a:p>
        </p:txBody>
      </p:sp>
      <p:sp>
        <p:nvSpPr>
          <p:cNvPr id="14" name="object 5"/>
          <p:cNvSpPr/>
          <p:nvPr/>
        </p:nvSpPr>
        <p:spPr>
          <a:xfrm>
            <a:off x="2070101" y="428624"/>
            <a:ext cx="533400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5"/>
          <p:cNvSpPr/>
          <p:nvPr/>
        </p:nvSpPr>
        <p:spPr>
          <a:xfrm rot="5400000">
            <a:off x="1759902" y="662624"/>
            <a:ext cx="533401" cy="65405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5"/>
          <p:cNvSpPr/>
          <p:nvPr/>
        </p:nvSpPr>
        <p:spPr>
          <a:xfrm rot="5400000" flipV="1">
            <a:off x="8150862" y="1099185"/>
            <a:ext cx="533398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5"/>
          <p:cNvSpPr/>
          <p:nvPr/>
        </p:nvSpPr>
        <p:spPr>
          <a:xfrm rot="10800000">
            <a:off x="7861300" y="1343025"/>
            <a:ext cx="522605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3"/>
          <p:cNvSpPr/>
          <p:nvPr/>
        </p:nvSpPr>
        <p:spPr>
          <a:xfrm>
            <a:off x="317500" y="6067425"/>
            <a:ext cx="1027188" cy="12422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ZoneTexte 16">
            <a:extLst>
              <a:ext uri="{FF2B5EF4-FFF2-40B4-BE49-F238E27FC236}">
                <a16:creationId xmlns:a16="http://schemas.microsoft.com/office/drawing/2014/main" id="{5B5C2A8D-461D-4C8D-9B40-E529783FCF7E}"/>
              </a:ext>
            </a:extLst>
          </p:cNvPr>
          <p:cNvSpPr txBox="1"/>
          <p:nvPr/>
        </p:nvSpPr>
        <p:spPr>
          <a:xfrm>
            <a:off x="3685539" y="7144485"/>
            <a:ext cx="3093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-10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DualDiploma.org</a:t>
            </a:r>
            <a:endParaRPr kumimoji="0" lang="fr-FR" sz="1800" b="0" i="0" u="none" strike="noStrike" kern="1200" cap="none" spc="-105" normalizeH="0" baseline="0" noProof="0" dirty="0">
              <a:ln>
                <a:noFill/>
              </a:ln>
              <a:solidFill>
                <a:srgbClr val="09493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2182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2">
            <a:extLst>
              <a:ext uri="{FF2B5EF4-FFF2-40B4-BE49-F238E27FC236}">
                <a16:creationId xmlns:a16="http://schemas.microsoft.com/office/drawing/2014/main" id="{20C90C47-9E7B-48A1-9C9F-09B4B9468154}"/>
              </a:ext>
            </a:extLst>
          </p:cNvPr>
          <p:cNvSpPr/>
          <p:nvPr/>
        </p:nvSpPr>
        <p:spPr>
          <a:xfrm>
            <a:off x="8354618" y="0"/>
            <a:ext cx="2337384" cy="29663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3"/>
          <p:cNvSpPr txBox="1">
            <a:spLocks/>
          </p:cNvSpPr>
          <p:nvPr/>
        </p:nvSpPr>
        <p:spPr>
          <a:xfrm>
            <a:off x="1934129" y="504824"/>
            <a:ext cx="6934200" cy="8002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algn="ctr"/>
            <a:r>
              <a:rPr lang="fr-FR" sz="2800" b="1" spc="-105" dirty="0">
                <a:solidFill>
                  <a:srgbClr val="09493F"/>
                </a:solidFill>
                <a:latin typeface="Verdana"/>
                <a:cs typeface="Verdana"/>
              </a:rPr>
              <a:t>LE DUAL DIPLOMA</a:t>
            </a:r>
            <a:r>
              <a:rPr lang="fr-FR" sz="2800" spc="-105" dirty="0">
                <a:solidFill>
                  <a:srgbClr val="09493F"/>
                </a:solidFill>
                <a:latin typeface="Verdana"/>
                <a:cs typeface="Verdana"/>
              </a:rPr>
              <a:t> </a:t>
            </a:r>
          </a:p>
          <a:p>
            <a:pPr marL="12700" marR="5080" algn="ctr"/>
            <a:r>
              <a:rPr lang="fr-FR" sz="2400" spc="-105" dirty="0">
                <a:solidFill>
                  <a:srgbClr val="09493F"/>
                </a:solidFill>
                <a:latin typeface="Verdana"/>
                <a:cs typeface="Verdana"/>
              </a:rPr>
              <a:t>Un « </a:t>
            </a:r>
            <a:r>
              <a:rPr lang="fr-FR" sz="2400" spc="-105" dirty="0" err="1">
                <a:solidFill>
                  <a:srgbClr val="09493F"/>
                </a:solidFill>
                <a:latin typeface="Verdana"/>
                <a:cs typeface="Verdana"/>
              </a:rPr>
              <a:t>pacing</a:t>
            </a:r>
            <a:r>
              <a:rPr lang="fr-FR" sz="2400" spc="-105" dirty="0">
                <a:solidFill>
                  <a:srgbClr val="09493F"/>
                </a:solidFill>
                <a:latin typeface="Verdana"/>
                <a:cs typeface="Verdana"/>
              </a:rPr>
              <a:t> guide » par semestre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BCE8519-C44A-4471-B9CD-D404BF58B356}"/>
              </a:ext>
            </a:extLst>
          </p:cNvPr>
          <p:cNvGrpSpPr/>
          <p:nvPr/>
        </p:nvGrpSpPr>
        <p:grpSpPr>
          <a:xfrm>
            <a:off x="1841499" y="371531"/>
            <a:ext cx="609601" cy="533403"/>
            <a:chOff x="1993900" y="428624"/>
            <a:chExt cx="609601" cy="533403"/>
          </a:xfrm>
        </p:grpSpPr>
        <p:sp>
          <p:nvSpPr>
            <p:cNvPr id="14" name="object 5"/>
            <p:cNvSpPr/>
            <p:nvPr/>
          </p:nvSpPr>
          <p:spPr>
            <a:xfrm>
              <a:off x="2070101" y="428624"/>
              <a:ext cx="533400" cy="45719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  <p:sp>
          <p:nvSpPr>
            <p:cNvPr id="15" name="object 5"/>
            <p:cNvSpPr/>
            <p:nvPr/>
          </p:nvSpPr>
          <p:spPr>
            <a:xfrm rot="5400000">
              <a:off x="1759902" y="662624"/>
              <a:ext cx="533401" cy="65405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82A9EEB5-8A9B-4989-9DAE-FB184D9140AA}"/>
              </a:ext>
            </a:extLst>
          </p:cNvPr>
          <p:cNvGrpSpPr/>
          <p:nvPr/>
        </p:nvGrpSpPr>
        <p:grpSpPr>
          <a:xfrm>
            <a:off x="8316434" y="949790"/>
            <a:ext cx="579120" cy="533398"/>
            <a:chOff x="7861300" y="855346"/>
            <a:chExt cx="579120" cy="533398"/>
          </a:xfrm>
        </p:grpSpPr>
        <p:sp>
          <p:nvSpPr>
            <p:cNvPr id="16" name="object 5"/>
            <p:cNvSpPr/>
            <p:nvPr/>
          </p:nvSpPr>
          <p:spPr>
            <a:xfrm rot="5400000" flipV="1">
              <a:off x="8150862" y="1099185"/>
              <a:ext cx="533398" cy="45719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  <p:sp>
          <p:nvSpPr>
            <p:cNvPr id="17" name="object 5"/>
            <p:cNvSpPr/>
            <p:nvPr/>
          </p:nvSpPr>
          <p:spPr>
            <a:xfrm rot="10800000">
              <a:off x="7861300" y="1343025"/>
              <a:ext cx="522605" cy="45719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</p:grpSp>
      <p:sp>
        <p:nvSpPr>
          <p:cNvPr id="18" name="object 3"/>
          <p:cNvSpPr/>
          <p:nvPr/>
        </p:nvSpPr>
        <p:spPr>
          <a:xfrm>
            <a:off x="317500" y="6067425"/>
            <a:ext cx="1027188" cy="12422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5D3DC82-9347-22F3-AFBB-B2C44F9C88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1159" y="1636448"/>
            <a:ext cx="4343400" cy="567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151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hidden="1"/>
          <p:cNvSpPr txBox="1">
            <a:spLocks noGrp="1"/>
          </p:cNvSpPr>
          <p:nvPr>
            <p:ph type="title"/>
          </p:nvPr>
        </p:nvSpPr>
        <p:spPr>
          <a:xfrm>
            <a:off x="1536700" y="1190625"/>
            <a:ext cx="4419600" cy="5381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dist">
              <a:lnSpc>
                <a:spcPts val="4630"/>
              </a:lnSpc>
            </a:pPr>
            <a:endParaRPr sz="3600" spc="-70" dirty="0">
              <a:latin typeface="Verdana"/>
              <a:cs typeface="Verdana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65C62162-6AA3-4C0B-AD33-DC53AF219EA2}"/>
              </a:ext>
            </a:extLst>
          </p:cNvPr>
          <p:cNvSpPr txBox="1">
            <a:spLocks/>
          </p:cNvSpPr>
          <p:nvPr/>
        </p:nvSpPr>
        <p:spPr>
          <a:xfrm>
            <a:off x="2184401" y="223361"/>
            <a:ext cx="6313803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-10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j-ea"/>
                <a:cs typeface="Verdana"/>
              </a:rPr>
              <a:t>LE DUAL DIPLOMA</a:t>
            </a:r>
          </a:p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-10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j-ea"/>
                <a:cs typeface="Verdana"/>
              </a:rPr>
              <a:t>Plateforme de cours</a:t>
            </a: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F734CD4E-128E-4A9A-9130-76158800F975}"/>
              </a:ext>
            </a:extLst>
          </p:cNvPr>
          <p:cNvSpPr/>
          <p:nvPr/>
        </p:nvSpPr>
        <p:spPr>
          <a:xfrm>
            <a:off x="2184401" y="147160"/>
            <a:ext cx="533400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2C2CC9DB-58E5-4B4B-A2F3-0E70B3FFC994}"/>
              </a:ext>
            </a:extLst>
          </p:cNvPr>
          <p:cNvSpPr/>
          <p:nvPr/>
        </p:nvSpPr>
        <p:spPr>
          <a:xfrm rot="5400000">
            <a:off x="1874202" y="381160"/>
            <a:ext cx="533401" cy="65405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7F0ABFA9-1D7E-4844-88EA-C8D20E89D2D9}"/>
              </a:ext>
            </a:extLst>
          </p:cNvPr>
          <p:cNvSpPr/>
          <p:nvPr/>
        </p:nvSpPr>
        <p:spPr>
          <a:xfrm rot="5400000" flipV="1">
            <a:off x="8265162" y="817721"/>
            <a:ext cx="533398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5B1ECBBD-BD5C-4DAF-B011-FB8CE9592780}"/>
              </a:ext>
            </a:extLst>
          </p:cNvPr>
          <p:cNvSpPr/>
          <p:nvPr/>
        </p:nvSpPr>
        <p:spPr>
          <a:xfrm rot="10800000">
            <a:off x="7975600" y="1061561"/>
            <a:ext cx="522605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53D687E-A03B-3B4B-93C5-5AD13CB4CB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339"/>
          <a:stretch/>
        </p:blipFill>
        <p:spPr>
          <a:xfrm>
            <a:off x="367927" y="1348138"/>
            <a:ext cx="9967338" cy="598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549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2">
            <a:extLst>
              <a:ext uri="{FF2B5EF4-FFF2-40B4-BE49-F238E27FC236}">
                <a16:creationId xmlns:a16="http://schemas.microsoft.com/office/drawing/2014/main" id="{20C90C47-9E7B-48A1-9C9F-09B4B9468154}"/>
              </a:ext>
            </a:extLst>
          </p:cNvPr>
          <p:cNvSpPr/>
          <p:nvPr/>
        </p:nvSpPr>
        <p:spPr>
          <a:xfrm>
            <a:off x="8354618" y="-28575"/>
            <a:ext cx="2337384" cy="29663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3"/>
          <p:cNvSpPr txBox="1">
            <a:spLocks/>
          </p:cNvSpPr>
          <p:nvPr/>
        </p:nvSpPr>
        <p:spPr>
          <a:xfrm>
            <a:off x="2059305" y="504825"/>
            <a:ext cx="6324599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-10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j-ea"/>
                <a:cs typeface="Verdana"/>
              </a:rPr>
              <a:t>LE DUAL DIPLOMA</a:t>
            </a:r>
            <a:endParaRPr kumimoji="0" lang="fr-FR" sz="2800" b="0" i="0" u="none" strike="noStrike" kern="1200" cap="none" spc="-105" normalizeH="0" baseline="0" noProof="0" dirty="0">
              <a:ln>
                <a:noFill/>
              </a:ln>
              <a:solidFill>
                <a:srgbClr val="09493F"/>
              </a:solidFill>
              <a:effectLst/>
              <a:uLnTx/>
              <a:uFillTx/>
              <a:latin typeface="Verdana"/>
              <a:ea typeface="+mj-ea"/>
              <a:cs typeface="Verdana"/>
            </a:endParaRPr>
          </a:p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-10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j-ea"/>
                <a:cs typeface="Verdana"/>
              </a:rPr>
              <a:t>Les outils utilisés</a:t>
            </a:r>
          </a:p>
        </p:txBody>
      </p:sp>
      <p:sp>
        <p:nvSpPr>
          <p:cNvPr id="14" name="object 5"/>
          <p:cNvSpPr/>
          <p:nvPr/>
        </p:nvSpPr>
        <p:spPr>
          <a:xfrm>
            <a:off x="2070101" y="428624"/>
            <a:ext cx="533400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5"/>
          <p:cNvSpPr/>
          <p:nvPr/>
        </p:nvSpPr>
        <p:spPr>
          <a:xfrm rot="5400000">
            <a:off x="1759902" y="662624"/>
            <a:ext cx="533401" cy="65405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5"/>
          <p:cNvSpPr/>
          <p:nvPr/>
        </p:nvSpPr>
        <p:spPr>
          <a:xfrm rot="5400000" flipV="1">
            <a:off x="8150862" y="1099185"/>
            <a:ext cx="533398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5"/>
          <p:cNvSpPr/>
          <p:nvPr/>
        </p:nvSpPr>
        <p:spPr>
          <a:xfrm rot="10800000">
            <a:off x="7861300" y="1343025"/>
            <a:ext cx="522605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3"/>
          <p:cNvSpPr/>
          <p:nvPr/>
        </p:nvSpPr>
        <p:spPr>
          <a:xfrm>
            <a:off x="317500" y="6067425"/>
            <a:ext cx="1027188" cy="12422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1A9D2775-5D04-2618-BD89-DF3DAE857703}"/>
              </a:ext>
            </a:extLst>
          </p:cNvPr>
          <p:cNvGrpSpPr/>
          <p:nvPr/>
        </p:nvGrpSpPr>
        <p:grpSpPr>
          <a:xfrm>
            <a:off x="2059305" y="1899999"/>
            <a:ext cx="6324599" cy="4877968"/>
            <a:chOff x="2059305" y="1899999"/>
            <a:chExt cx="6324599" cy="4877968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A95FA40F-9878-7BC2-EC32-A68E5C488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59305" y="1899999"/>
              <a:ext cx="6324599" cy="4877968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D7DB6EC2-27C9-4405-83C6-E4B1F86769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7617" r="3045" b="65130"/>
            <a:stretch/>
          </p:blipFill>
          <p:spPr>
            <a:xfrm>
              <a:off x="6463664" y="1899999"/>
              <a:ext cx="1920240" cy="1700963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3E93834-96B3-4B39-F033-D6A5309A4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9238" t="64566" r="1999"/>
            <a:stretch/>
          </p:blipFill>
          <p:spPr>
            <a:xfrm>
              <a:off x="4432300" y="5070366"/>
              <a:ext cx="1828800" cy="1679026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4941DF96-1A6F-3597-3D2B-4A4F87AC4B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68402" b="65130"/>
            <a:stretch/>
          </p:blipFill>
          <p:spPr>
            <a:xfrm>
              <a:off x="2059305" y="3488501"/>
              <a:ext cx="2068195" cy="1700963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74E671D-DCC0-DE74-045F-86998825A6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3506" r="34895" b="65130"/>
            <a:stretch/>
          </p:blipFill>
          <p:spPr>
            <a:xfrm>
              <a:off x="4269105" y="5070366"/>
              <a:ext cx="2068195" cy="17009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67435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ject 2">
            <a:extLst>
              <a:ext uri="{FF2B5EF4-FFF2-40B4-BE49-F238E27FC236}">
                <a16:creationId xmlns:a16="http://schemas.microsoft.com/office/drawing/2014/main" id="{96B2BD6C-8810-4855-BF2A-1847A2C67D2C}"/>
              </a:ext>
            </a:extLst>
          </p:cNvPr>
          <p:cNvSpPr/>
          <p:nvPr/>
        </p:nvSpPr>
        <p:spPr>
          <a:xfrm>
            <a:off x="8354618" y="0"/>
            <a:ext cx="2337384" cy="29663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8280248" y="5462947"/>
            <a:ext cx="230080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fr-FR" sz="1600" b="1" i="1" spc="-15" dirty="0">
                <a:solidFill>
                  <a:srgbClr val="09493F"/>
                </a:solidFill>
                <a:latin typeface="Verdana"/>
                <a:cs typeface="Verdana"/>
              </a:rPr>
              <a:t>16:30h</a:t>
            </a:r>
            <a:r>
              <a:rPr lang="fr-FR" sz="1600" b="1" i="1" spc="-60" dirty="0">
                <a:solidFill>
                  <a:srgbClr val="09493F"/>
                </a:solidFill>
                <a:latin typeface="Verdana"/>
                <a:cs typeface="Verdana"/>
              </a:rPr>
              <a:t> -</a:t>
            </a:r>
            <a:r>
              <a:rPr lang="fr-FR" sz="1600" b="1" i="1" spc="-40" dirty="0">
                <a:solidFill>
                  <a:srgbClr val="09493F"/>
                </a:solidFill>
                <a:latin typeface="Verdana"/>
                <a:cs typeface="Verdana"/>
              </a:rPr>
              <a:t> </a:t>
            </a:r>
            <a:r>
              <a:rPr lang="fr-FR" sz="1600" b="1" i="1" spc="10" dirty="0">
                <a:solidFill>
                  <a:srgbClr val="09493F"/>
                </a:solidFill>
                <a:latin typeface="Verdana"/>
                <a:cs typeface="Verdana"/>
              </a:rPr>
              <a:t>21:00h</a:t>
            </a:r>
            <a:endParaRPr lang="fr-FR" sz="1600" b="1" dirty="0">
              <a:latin typeface="Verdana"/>
              <a:cs typeface="Verdana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body" idx="1"/>
          </p:nvPr>
        </p:nvSpPr>
        <p:spPr>
          <a:xfrm>
            <a:off x="1406987" y="2254687"/>
            <a:ext cx="8482248" cy="27238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365" algn="just">
              <a:spcBef>
                <a:spcPts val="2700"/>
              </a:spcBef>
              <a:tabLst>
                <a:tab pos="355600" algn="l"/>
              </a:tabLst>
            </a:pPr>
            <a:r>
              <a:rPr lang="fr-FR" sz="2200" b="1" i="0" dirty="0">
                <a:latin typeface="Verdana"/>
                <a:cs typeface="Verdana"/>
              </a:rPr>
              <a:t>Live Sessions </a:t>
            </a:r>
            <a:r>
              <a:rPr lang="fr-FR" sz="2200" i="0" dirty="0">
                <a:latin typeface="Verdana"/>
                <a:cs typeface="Verdana"/>
              </a:rPr>
              <a:t>: cours par groupe de 20 élèves internationaux toutes les trois semaines. Pédagogie inversée</a:t>
            </a:r>
          </a:p>
          <a:p>
            <a:pPr marL="126365" algn="just">
              <a:spcBef>
                <a:spcPts val="2700"/>
              </a:spcBef>
              <a:tabLst>
                <a:tab pos="355600" algn="l"/>
              </a:tabLst>
            </a:pPr>
            <a:r>
              <a:rPr lang="fr-FR" sz="2200" b="1" i="0" dirty="0">
                <a:latin typeface="Verdana"/>
                <a:cs typeface="Verdana"/>
              </a:rPr>
              <a:t>Contact direct </a:t>
            </a:r>
            <a:r>
              <a:rPr lang="fr-FR" sz="2200" i="0" dirty="0">
                <a:latin typeface="Verdana"/>
                <a:cs typeface="Verdana"/>
              </a:rPr>
              <a:t>par email ou sur Teams aux horaires de permanence du professeur</a:t>
            </a:r>
          </a:p>
          <a:p>
            <a:pPr marL="126365" algn="just">
              <a:spcBef>
                <a:spcPts val="2700"/>
              </a:spcBef>
              <a:tabLst>
                <a:tab pos="355600" algn="l"/>
              </a:tabLst>
            </a:pPr>
            <a:r>
              <a:rPr lang="fr-FR" sz="2200" b="1" i="0" dirty="0">
                <a:latin typeface="Verdana"/>
                <a:cs typeface="Verdana"/>
              </a:rPr>
              <a:t>Rdv sur demande </a:t>
            </a:r>
            <a:r>
              <a:rPr lang="fr-FR" sz="2200" i="0" dirty="0">
                <a:latin typeface="Verdana"/>
                <a:cs typeface="Verdana"/>
              </a:rPr>
              <a:t>de l’élève ou du professeur </a:t>
            </a:r>
          </a:p>
        </p:txBody>
      </p:sp>
      <p:pic>
        <p:nvPicPr>
          <p:cNvPr id="20" name="Image 19" descr="Capture d'écran 2018-12-03 15.46.29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113A1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9496" y1="67164" x2="39496" y2="671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8816">
            <a:off x="972044" y="2310708"/>
            <a:ext cx="344279" cy="387675"/>
          </a:xfrm>
          <a:prstGeom prst="rect">
            <a:avLst/>
          </a:prstGeom>
        </p:spPr>
      </p:pic>
      <p:pic>
        <p:nvPicPr>
          <p:cNvPr id="21" name="Image 20" descr="Capture d'écran 2018-12-03 15.46.29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113A1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9496" y1="67164" x2="39496" y2="671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8816">
            <a:off x="994904" y="3587588"/>
            <a:ext cx="344279" cy="387675"/>
          </a:xfrm>
          <a:prstGeom prst="rect">
            <a:avLst/>
          </a:prstGeom>
        </p:spPr>
      </p:pic>
      <p:pic>
        <p:nvPicPr>
          <p:cNvPr id="22" name="Image 21" descr="Capture d'écran 2018-12-03 15.46.29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113A1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9496" y1="67164" x2="39496" y2="671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8816">
            <a:off x="994905" y="4596707"/>
            <a:ext cx="344279" cy="387675"/>
          </a:xfrm>
          <a:prstGeom prst="rect">
            <a:avLst/>
          </a:prstGeom>
        </p:spPr>
      </p:pic>
      <p:sp>
        <p:nvSpPr>
          <p:cNvPr id="12" name="object 3"/>
          <p:cNvSpPr txBox="1">
            <a:spLocks/>
          </p:cNvSpPr>
          <p:nvPr/>
        </p:nvSpPr>
        <p:spPr>
          <a:xfrm>
            <a:off x="1863419" y="504825"/>
            <a:ext cx="6939433" cy="11695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algn="ctr"/>
            <a:r>
              <a:rPr lang="fr-FR" sz="2800" b="1" spc="-105" dirty="0">
                <a:solidFill>
                  <a:srgbClr val="09493F"/>
                </a:solidFill>
                <a:latin typeface="Verdana"/>
                <a:cs typeface="Verdana"/>
              </a:rPr>
              <a:t>LE DUAL DIPLOMA</a:t>
            </a:r>
            <a:r>
              <a:rPr lang="fr-FR" sz="2800" spc="-105" dirty="0">
                <a:solidFill>
                  <a:srgbClr val="09493F"/>
                </a:solidFill>
                <a:latin typeface="Verdana"/>
                <a:cs typeface="Verdana"/>
              </a:rPr>
              <a:t> </a:t>
            </a:r>
          </a:p>
          <a:p>
            <a:pPr marL="12700" marR="5080" algn="ctr"/>
            <a:r>
              <a:rPr lang="fr-FR" sz="2400" spc="-105" dirty="0">
                <a:solidFill>
                  <a:srgbClr val="09493F"/>
                </a:solidFill>
                <a:latin typeface="Verdana"/>
                <a:cs typeface="Verdana"/>
              </a:rPr>
              <a:t>Comment les élèves communiquent-ils </a:t>
            </a:r>
          </a:p>
          <a:p>
            <a:pPr marL="12700" marR="5080" algn="ctr"/>
            <a:r>
              <a:rPr lang="fr-FR" sz="2400" spc="-105" dirty="0">
                <a:solidFill>
                  <a:srgbClr val="09493F"/>
                </a:solidFill>
                <a:latin typeface="Verdana"/>
                <a:cs typeface="Verdana"/>
              </a:rPr>
              <a:t>avec leur professeur ? </a:t>
            </a:r>
          </a:p>
        </p:txBody>
      </p:sp>
      <p:sp>
        <p:nvSpPr>
          <p:cNvPr id="13" name="object 5"/>
          <p:cNvSpPr/>
          <p:nvPr/>
        </p:nvSpPr>
        <p:spPr>
          <a:xfrm>
            <a:off x="1874215" y="443897"/>
            <a:ext cx="533400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14" name="object 5"/>
          <p:cNvSpPr/>
          <p:nvPr/>
        </p:nvSpPr>
        <p:spPr>
          <a:xfrm rot="5400000">
            <a:off x="1564016" y="677897"/>
            <a:ext cx="533401" cy="65405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23" name="object 5"/>
          <p:cNvSpPr/>
          <p:nvPr/>
        </p:nvSpPr>
        <p:spPr>
          <a:xfrm rot="5400000" flipV="1">
            <a:off x="8569810" y="1444528"/>
            <a:ext cx="533398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24" name="object 5"/>
          <p:cNvSpPr/>
          <p:nvPr/>
        </p:nvSpPr>
        <p:spPr>
          <a:xfrm rot="10800000">
            <a:off x="8280248" y="1688368"/>
            <a:ext cx="522605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17" name="object 3"/>
          <p:cNvSpPr/>
          <p:nvPr/>
        </p:nvSpPr>
        <p:spPr>
          <a:xfrm>
            <a:off x="317500" y="6067425"/>
            <a:ext cx="1027188" cy="12422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Arc partiel 4">
            <a:extLst>
              <a:ext uri="{FF2B5EF4-FFF2-40B4-BE49-F238E27FC236}">
                <a16:creationId xmlns:a16="http://schemas.microsoft.com/office/drawing/2014/main" id="{24AFE329-0F60-4770-9F55-1D0FE81C0D08}"/>
              </a:ext>
            </a:extLst>
          </p:cNvPr>
          <p:cNvSpPr/>
          <p:nvPr/>
        </p:nvSpPr>
        <p:spPr>
          <a:xfrm rot="18587860">
            <a:off x="8367487" y="5771757"/>
            <a:ext cx="1528149" cy="1468279"/>
          </a:xfrm>
          <a:prstGeom prst="pie">
            <a:avLst>
              <a:gd name="adj1" fmla="val 5572850"/>
              <a:gd name="adj2" fmla="val 13831544"/>
            </a:avLst>
          </a:prstGeom>
          <a:solidFill>
            <a:srgbClr val="5E88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052C32A-00A5-4922-98B0-CFF7B73BD1F8}"/>
              </a:ext>
            </a:extLst>
          </p:cNvPr>
          <p:cNvGrpSpPr/>
          <p:nvPr/>
        </p:nvGrpSpPr>
        <p:grpSpPr>
          <a:xfrm>
            <a:off x="8363474" y="5890737"/>
            <a:ext cx="1514475" cy="1343292"/>
            <a:chOff x="4600906" y="5860973"/>
            <a:chExt cx="1514475" cy="1343292"/>
          </a:xfrm>
        </p:grpSpPr>
        <p:sp>
          <p:nvSpPr>
            <p:cNvPr id="3" name="Ellipse 2">
              <a:extLst>
                <a:ext uri="{FF2B5EF4-FFF2-40B4-BE49-F238E27FC236}">
                  <a16:creationId xmlns:a16="http://schemas.microsoft.com/office/drawing/2014/main" id="{ED3A1B0C-D352-4209-B444-4B1F77D9E1C5}"/>
                </a:ext>
              </a:extLst>
            </p:cNvPr>
            <p:cNvSpPr/>
            <p:nvPr/>
          </p:nvSpPr>
          <p:spPr>
            <a:xfrm>
              <a:off x="4600906" y="5860973"/>
              <a:ext cx="1514475" cy="1343217"/>
            </a:xfrm>
            <a:prstGeom prst="ellipse">
              <a:avLst/>
            </a:prstGeom>
            <a:noFill/>
            <a:ln w="50800">
              <a:solidFill>
                <a:srgbClr val="09493F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object 19">
              <a:extLst>
                <a:ext uri="{FF2B5EF4-FFF2-40B4-BE49-F238E27FC236}">
                  <a16:creationId xmlns:a16="http://schemas.microsoft.com/office/drawing/2014/main" id="{7E6C1B77-099E-46D5-A400-BB1BC54E8566}"/>
                </a:ext>
              </a:extLst>
            </p:cNvPr>
            <p:cNvSpPr/>
            <p:nvPr/>
          </p:nvSpPr>
          <p:spPr>
            <a:xfrm>
              <a:off x="5317460" y="6536293"/>
              <a:ext cx="57348" cy="536972"/>
            </a:xfrm>
            <a:custGeom>
              <a:avLst/>
              <a:gdLst/>
              <a:ahLst/>
              <a:cxnLst/>
              <a:rect l="l" t="t" r="r" b="b"/>
              <a:pathLst>
                <a:path w="62229" h="472439">
                  <a:moveTo>
                    <a:pt x="152" y="0"/>
                  </a:moveTo>
                  <a:lnTo>
                    <a:pt x="0" y="421386"/>
                  </a:lnTo>
                  <a:lnTo>
                    <a:pt x="15441" y="465916"/>
                  </a:lnTo>
                  <a:lnTo>
                    <a:pt x="25272" y="472401"/>
                  </a:lnTo>
                  <a:lnTo>
                    <a:pt x="36588" y="472401"/>
                  </a:lnTo>
                  <a:lnTo>
                    <a:pt x="46433" y="465916"/>
                  </a:lnTo>
                  <a:lnTo>
                    <a:pt x="54470" y="450856"/>
                  </a:lnTo>
                  <a:lnTo>
                    <a:pt x="59888" y="433814"/>
                  </a:lnTo>
                  <a:lnTo>
                    <a:pt x="61874" y="421386"/>
                  </a:lnTo>
                  <a:lnTo>
                    <a:pt x="61874" y="152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16493F"/>
            </a:solidFill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  <p:sp>
          <p:nvSpPr>
            <p:cNvPr id="28" name="object 19">
              <a:extLst>
                <a:ext uri="{FF2B5EF4-FFF2-40B4-BE49-F238E27FC236}">
                  <a16:creationId xmlns:a16="http://schemas.microsoft.com/office/drawing/2014/main" id="{C0E9B5AA-0845-4E0E-A3E9-9779EFCC1DED}"/>
                </a:ext>
              </a:extLst>
            </p:cNvPr>
            <p:cNvSpPr/>
            <p:nvPr/>
          </p:nvSpPr>
          <p:spPr>
            <a:xfrm rot="18540617">
              <a:off x="5458602" y="6438984"/>
              <a:ext cx="60645" cy="392203"/>
            </a:xfrm>
            <a:custGeom>
              <a:avLst/>
              <a:gdLst/>
              <a:ahLst/>
              <a:cxnLst/>
              <a:rect l="l" t="t" r="r" b="b"/>
              <a:pathLst>
                <a:path w="62229" h="472439">
                  <a:moveTo>
                    <a:pt x="152" y="0"/>
                  </a:moveTo>
                  <a:lnTo>
                    <a:pt x="0" y="421386"/>
                  </a:lnTo>
                  <a:lnTo>
                    <a:pt x="15441" y="465916"/>
                  </a:lnTo>
                  <a:lnTo>
                    <a:pt x="25272" y="472401"/>
                  </a:lnTo>
                  <a:lnTo>
                    <a:pt x="36588" y="472401"/>
                  </a:lnTo>
                  <a:lnTo>
                    <a:pt x="46433" y="465916"/>
                  </a:lnTo>
                  <a:lnTo>
                    <a:pt x="54470" y="450856"/>
                  </a:lnTo>
                  <a:lnTo>
                    <a:pt x="59888" y="433814"/>
                  </a:lnTo>
                  <a:lnTo>
                    <a:pt x="61874" y="421386"/>
                  </a:lnTo>
                  <a:lnTo>
                    <a:pt x="61874" y="152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16493F"/>
            </a:solidFill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  <p:sp>
          <p:nvSpPr>
            <p:cNvPr id="6" name="Flèche : pentagone 5">
              <a:extLst>
                <a:ext uri="{FF2B5EF4-FFF2-40B4-BE49-F238E27FC236}">
                  <a16:creationId xmlns:a16="http://schemas.microsoft.com/office/drawing/2014/main" id="{574DFD52-5FAC-4B9C-AE1B-DF7DE43F19B4}"/>
                </a:ext>
              </a:extLst>
            </p:cNvPr>
            <p:cNvSpPr/>
            <p:nvPr/>
          </p:nvSpPr>
          <p:spPr>
            <a:xfrm rot="5400000" flipV="1">
              <a:off x="5328704" y="5917376"/>
              <a:ext cx="80580" cy="45719"/>
            </a:xfrm>
            <a:prstGeom prst="homePlate">
              <a:avLst/>
            </a:prstGeom>
            <a:solidFill>
              <a:srgbClr val="0E3930"/>
            </a:solidFill>
            <a:ln>
              <a:solidFill>
                <a:srgbClr val="0839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7" name="Flèche : pentagone 36">
              <a:extLst>
                <a:ext uri="{FF2B5EF4-FFF2-40B4-BE49-F238E27FC236}">
                  <a16:creationId xmlns:a16="http://schemas.microsoft.com/office/drawing/2014/main" id="{945B67BF-B1E5-45F9-BC5F-EB36B7767F2B}"/>
                </a:ext>
              </a:extLst>
            </p:cNvPr>
            <p:cNvSpPr/>
            <p:nvPr/>
          </p:nvSpPr>
          <p:spPr>
            <a:xfrm rot="16200000" flipV="1">
              <a:off x="5290043" y="7125314"/>
              <a:ext cx="112183" cy="45719"/>
            </a:xfrm>
            <a:prstGeom prst="homePlate">
              <a:avLst/>
            </a:prstGeom>
            <a:solidFill>
              <a:srgbClr val="0E3930"/>
            </a:solidFill>
            <a:ln>
              <a:solidFill>
                <a:srgbClr val="0839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Flèche : pentagone 37">
              <a:extLst>
                <a:ext uri="{FF2B5EF4-FFF2-40B4-BE49-F238E27FC236}">
                  <a16:creationId xmlns:a16="http://schemas.microsoft.com/office/drawing/2014/main" id="{56694997-FC24-437F-9E9C-6D7C97D7ABBD}"/>
                </a:ext>
              </a:extLst>
            </p:cNvPr>
            <p:cNvSpPr/>
            <p:nvPr/>
          </p:nvSpPr>
          <p:spPr>
            <a:xfrm rot="10588483" flipV="1">
              <a:off x="6013829" y="6515253"/>
              <a:ext cx="80580" cy="45719"/>
            </a:xfrm>
            <a:prstGeom prst="homePlate">
              <a:avLst/>
            </a:prstGeom>
            <a:solidFill>
              <a:srgbClr val="0E3930"/>
            </a:solidFill>
            <a:ln>
              <a:solidFill>
                <a:srgbClr val="0839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Flèche : pentagone 38">
              <a:extLst>
                <a:ext uri="{FF2B5EF4-FFF2-40B4-BE49-F238E27FC236}">
                  <a16:creationId xmlns:a16="http://schemas.microsoft.com/office/drawing/2014/main" id="{EDC4FF1C-8490-4A4D-A729-37CD49E742EE}"/>
                </a:ext>
              </a:extLst>
            </p:cNvPr>
            <p:cNvSpPr/>
            <p:nvPr/>
          </p:nvSpPr>
          <p:spPr>
            <a:xfrm flipV="1">
              <a:off x="4633667" y="6490573"/>
              <a:ext cx="80580" cy="45719"/>
            </a:xfrm>
            <a:prstGeom prst="homePlate">
              <a:avLst/>
            </a:prstGeom>
            <a:solidFill>
              <a:srgbClr val="0E3930"/>
            </a:solidFill>
            <a:ln>
              <a:solidFill>
                <a:srgbClr val="0839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Flèche : pentagone 39">
              <a:extLst>
                <a:ext uri="{FF2B5EF4-FFF2-40B4-BE49-F238E27FC236}">
                  <a16:creationId xmlns:a16="http://schemas.microsoft.com/office/drawing/2014/main" id="{AD880063-4B4D-4743-B21F-5C0EF3C60ED9}"/>
                </a:ext>
              </a:extLst>
            </p:cNvPr>
            <p:cNvSpPr/>
            <p:nvPr/>
          </p:nvSpPr>
          <p:spPr>
            <a:xfrm rot="7578944" flipV="1">
              <a:off x="5655267" y="5969702"/>
              <a:ext cx="80580" cy="45719"/>
            </a:xfrm>
            <a:prstGeom prst="homePlate">
              <a:avLst/>
            </a:prstGeom>
            <a:solidFill>
              <a:srgbClr val="0E3930"/>
            </a:solidFill>
            <a:ln>
              <a:solidFill>
                <a:srgbClr val="0839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Flèche : pentagone 40">
              <a:extLst>
                <a:ext uri="{FF2B5EF4-FFF2-40B4-BE49-F238E27FC236}">
                  <a16:creationId xmlns:a16="http://schemas.microsoft.com/office/drawing/2014/main" id="{F6E91257-8CDB-4E2E-8E0C-F6D602B1CB6B}"/>
                </a:ext>
              </a:extLst>
            </p:cNvPr>
            <p:cNvSpPr/>
            <p:nvPr/>
          </p:nvSpPr>
          <p:spPr>
            <a:xfrm rot="8876687" flipV="1">
              <a:off x="5925931" y="6186591"/>
              <a:ext cx="80580" cy="45719"/>
            </a:xfrm>
            <a:prstGeom prst="homePlate">
              <a:avLst/>
            </a:prstGeom>
            <a:solidFill>
              <a:srgbClr val="0E3930"/>
            </a:solidFill>
            <a:ln>
              <a:solidFill>
                <a:srgbClr val="0839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Flèche : pentagone 41">
              <a:extLst>
                <a:ext uri="{FF2B5EF4-FFF2-40B4-BE49-F238E27FC236}">
                  <a16:creationId xmlns:a16="http://schemas.microsoft.com/office/drawing/2014/main" id="{9035BA14-327C-4F5B-804B-D0CBE27B629D}"/>
                </a:ext>
              </a:extLst>
            </p:cNvPr>
            <p:cNvSpPr/>
            <p:nvPr/>
          </p:nvSpPr>
          <p:spPr>
            <a:xfrm rot="2952278" flipV="1">
              <a:off x="4917625" y="6000780"/>
              <a:ext cx="80580" cy="45719"/>
            </a:xfrm>
            <a:prstGeom prst="homePlate">
              <a:avLst/>
            </a:prstGeom>
            <a:solidFill>
              <a:srgbClr val="0E3930"/>
            </a:solidFill>
            <a:ln>
              <a:solidFill>
                <a:srgbClr val="0839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Flèche : pentagone 42">
              <a:extLst>
                <a:ext uri="{FF2B5EF4-FFF2-40B4-BE49-F238E27FC236}">
                  <a16:creationId xmlns:a16="http://schemas.microsoft.com/office/drawing/2014/main" id="{81C61B38-2932-4693-8416-9DA404A4A00A}"/>
                </a:ext>
              </a:extLst>
            </p:cNvPr>
            <p:cNvSpPr/>
            <p:nvPr/>
          </p:nvSpPr>
          <p:spPr>
            <a:xfrm rot="2042553" flipV="1">
              <a:off x="4692510" y="6206164"/>
              <a:ext cx="80580" cy="45719"/>
            </a:xfrm>
            <a:prstGeom prst="homePlate">
              <a:avLst/>
            </a:prstGeom>
            <a:solidFill>
              <a:srgbClr val="0E3930"/>
            </a:solidFill>
            <a:ln>
              <a:solidFill>
                <a:srgbClr val="0839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Flèche : pentagone 43">
              <a:extLst>
                <a:ext uri="{FF2B5EF4-FFF2-40B4-BE49-F238E27FC236}">
                  <a16:creationId xmlns:a16="http://schemas.microsoft.com/office/drawing/2014/main" id="{BE04F8CF-1506-434D-80CE-246FE8D45603}"/>
                </a:ext>
              </a:extLst>
            </p:cNvPr>
            <p:cNvSpPr/>
            <p:nvPr/>
          </p:nvSpPr>
          <p:spPr>
            <a:xfrm rot="17979004" flipV="1">
              <a:off x="4974340" y="7050406"/>
              <a:ext cx="80580" cy="45719"/>
            </a:xfrm>
            <a:prstGeom prst="homePlate">
              <a:avLst/>
            </a:prstGeom>
            <a:solidFill>
              <a:srgbClr val="0E3930"/>
            </a:solidFill>
            <a:ln>
              <a:solidFill>
                <a:srgbClr val="0839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Flèche : pentagone 44">
              <a:extLst>
                <a:ext uri="{FF2B5EF4-FFF2-40B4-BE49-F238E27FC236}">
                  <a16:creationId xmlns:a16="http://schemas.microsoft.com/office/drawing/2014/main" id="{A80F1EC4-F1C9-45BD-B36A-1D1D399F89BA}"/>
                </a:ext>
              </a:extLst>
            </p:cNvPr>
            <p:cNvSpPr/>
            <p:nvPr/>
          </p:nvSpPr>
          <p:spPr>
            <a:xfrm rot="19749375" flipV="1">
              <a:off x="4722347" y="6834359"/>
              <a:ext cx="80580" cy="45719"/>
            </a:xfrm>
            <a:prstGeom prst="homePlate">
              <a:avLst/>
            </a:prstGeom>
            <a:solidFill>
              <a:srgbClr val="0E3930"/>
            </a:solidFill>
            <a:ln>
              <a:solidFill>
                <a:srgbClr val="0839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Flèche : pentagone 45">
              <a:extLst>
                <a:ext uri="{FF2B5EF4-FFF2-40B4-BE49-F238E27FC236}">
                  <a16:creationId xmlns:a16="http://schemas.microsoft.com/office/drawing/2014/main" id="{0B9DEB59-60C5-4637-950E-EA443CEA279C}"/>
                </a:ext>
              </a:extLst>
            </p:cNvPr>
            <p:cNvSpPr/>
            <p:nvPr/>
          </p:nvSpPr>
          <p:spPr>
            <a:xfrm rot="11738538" flipV="1">
              <a:off x="5952401" y="6828061"/>
              <a:ext cx="80580" cy="45719"/>
            </a:xfrm>
            <a:prstGeom prst="homePlate">
              <a:avLst/>
            </a:prstGeom>
            <a:solidFill>
              <a:srgbClr val="0E3930"/>
            </a:solidFill>
            <a:ln>
              <a:solidFill>
                <a:srgbClr val="0839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Flèche : pentagone 46">
              <a:extLst>
                <a:ext uri="{FF2B5EF4-FFF2-40B4-BE49-F238E27FC236}">
                  <a16:creationId xmlns:a16="http://schemas.microsoft.com/office/drawing/2014/main" id="{DA7706FB-E100-4A46-A63E-CB4080F32D6C}"/>
                </a:ext>
              </a:extLst>
            </p:cNvPr>
            <p:cNvSpPr/>
            <p:nvPr/>
          </p:nvSpPr>
          <p:spPr>
            <a:xfrm rot="13096271" flipV="1">
              <a:off x="5748192" y="7036918"/>
              <a:ext cx="48075" cy="45719"/>
            </a:xfrm>
            <a:prstGeom prst="homePlate">
              <a:avLst/>
            </a:prstGeom>
            <a:solidFill>
              <a:srgbClr val="0E3930"/>
            </a:solidFill>
            <a:ln>
              <a:solidFill>
                <a:srgbClr val="0839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8944903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54618" y="0"/>
            <a:ext cx="2337384" cy="29663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155700" y="2333625"/>
            <a:ext cx="8382000" cy="2821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" marR="96520" algn="just">
              <a:lnSpc>
                <a:spcPts val="2500"/>
              </a:lnSpc>
              <a:spcBef>
                <a:spcPts val="1030"/>
              </a:spcBef>
              <a:tabLst>
                <a:tab pos="259079" algn="l"/>
                <a:tab pos="941705" algn="l"/>
              </a:tabLst>
            </a:pPr>
            <a:r>
              <a:rPr lang="fr-FR" sz="2200" b="1" dirty="0">
                <a:solidFill>
                  <a:srgbClr val="09493F"/>
                </a:solidFill>
                <a:latin typeface="Verdana"/>
                <a:cs typeface="Verdana"/>
              </a:rPr>
              <a:t>Evaluation continue </a:t>
            </a:r>
            <a:r>
              <a:rPr lang="fr-FR" sz="2200" dirty="0">
                <a:solidFill>
                  <a:srgbClr val="09493F"/>
                </a:solidFill>
                <a:latin typeface="Verdana"/>
                <a:cs typeface="Verdana"/>
              </a:rPr>
              <a:t>de l’élève.</a:t>
            </a:r>
          </a:p>
          <a:p>
            <a:pPr marL="29845" marR="5080" algn="just">
              <a:lnSpc>
                <a:spcPts val="2500"/>
              </a:lnSpc>
              <a:spcBef>
                <a:spcPts val="1500"/>
              </a:spcBef>
              <a:tabLst>
                <a:tab pos="259079" algn="l"/>
                <a:tab pos="1362075" algn="l"/>
              </a:tabLst>
            </a:pPr>
            <a:r>
              <a:rPr lang="fr-FR" sz="2200" b="1" dirty="0">
                <a:solidFill>
                  <a:srgbClr val="09493F"/>
                </a:solidFill>
                <a:latin typeface="Verdana"/>
                <a:cs typeface="Verdana"/>
              </a:rPr>
              <a:t>Suivi</a:t>
            </a:r>
            <a:r>
              <a:rPr lang="fr-FR" sz="2200" dirty="0">
                <a:solidFill>
                  <a:srgbClr val="09493F"/>
                </a:solidFill>
                <a:latin typeface="Verdana"/>
                <a:cs typeface="Verdana"/>
              </a:rPr>
              <a:t> du progrès de l’élève par des contacts réguliers entre le Program </a:t>
            </a:r>
            <a:r>
              <a:rPr lang="fr-FR" sz="2200" dirty="0" err="1">
                <a:solidFill>
                  <a:srgbClr val="09493F"/>
                </a:solidFill>
                <a:latin typeface="Verdana"/>
                <a:cs typeface="Verdana"/>
              </a:rPr>
              <a:t>Director</a:t>
            </a:r>
            <a:r>
              <a:rPr lang="fr-FR" sz="2200" dirty="0">
                <a:solidFill>
                  <a:srgbClr val="09493F"/>
                </a:solidFill>
                <a:latin typeface="Verdana"/>
                <a:cs typeface="Verdana"/>
              </a:rPr>
              <a:t> et le professeur aux Etats-Unis.</a:t>
            </a:r>
          </a:p>
          <a:p>
            <a:pPr marL="29845" marR="5080" algn="just">
              <a:lnSpc>
                <a:spcPts val="2500"/>
              </a:lnSpc>
              <a:spcBef>
                <a:spcPts val="1500"/>
              </a:spcBef>
              <a:tabLst>
                <a:tab pos="259079" algn="l"/>
                <a:tab pos="1362075" algn="l"/>
              </a:tabLst>
            </a:pPr>
            <a:r>
              <a:rPr lang="fr-FR" sz="2200" b="1" spc="-5" dirty="0">
                <a:solidFill>
                  <a:srgbClr val="09493F"/>
                </a:solidFill>
                <a:latin typeface="Verdana"/>
                <a:cs typeface="Verdana"/>
              </a:rPr>
              <a:t>Rapport en fin de semestre </a:t>
            </a:r>
            <a:r>
              <a:rPr lang="fr-FR" sz="2200" spc="-5" dirty="0">
                <a:solidFill>
                  <a:srgbClr val="09493F"/>
                </a:solidFill>
                <a:latin typeface="Verdana"/>
                <a:cs typeface="Verdana"/>
              </a:rPr>
              <a:t>contenant les notes</a:t>
            </a:r>
            <a:r>
              <a:rPr lang="fr-FR" sz="2200" spc="-100" dirty="0">
                <a:solidFill>
                  <a:srgbClr val="09493F"/>
                </a:solidFill>
                <a:latin typeface="Verdana"/>
                <a:cs typeface="Verdana"/>
              </a:rPr>
              <a:t> </a:t>
            </a:r>
            <a:r>
              <a:rPr lang="fr-FR" sz="2200" spc="-5" dirty="0">
                <a:solidFill>
                  <a:srgbClr val="09493F"/>
                </a:solidFill>
                <a:latin typeface="Verdana"/>
                <a:cs typeface="Verdana"/>
              </a:rPr>
              <a:t>obtenues par l’élève et ses appréciations.</a:t>
            </a:r>
            <a:endParaRPr lang="fr-FR" sz="2200" dirty="0">
              <a:solidFill>
                <a:srgbClr val="09493F"/>
              </a:solidFill>
              <a:latin typeface="Verdana"/>
              <a:cs typeface="Verdana"/>
            </a:endParaRPr>
          </a:p>
          <a:p>
            <a:pPr marL="29845" marR="5080" algn="just">
              <a:lnSpc>
                <a:spcPts val="2500"/>
              </a:lnSpc>
              <a:spcBef>
                <a:spcPts val="1500"/>
              </a:spcBef>
              <a:tabLst>
                <a:tab pos="259079" algn="l"/>
                <a:tab pos="1362075" algn="l"/>
              </a:tabLst>
            </a:pPr>
            <a:r>
              <a:rPr lang="fr-FR" sz="2200" b="1" spc="-125" dirty="0">
                <a:solidFill>
                  <a:srgbClr val="09493F"/>
                </a:solidFill>
                <a:latin typeface="Verdana"/>
                <a:cs typeface="Verdana"/>
              </a:rPr>
              <a:t>Contact des parents avec le professeur</a:t>
            </a:r>
            <a:r>
              <a:rPr lang="fr-FR" sz="2200" spc="-215" dirty="0">
                <a:solidFill>
                  <a:srgbClr val="09493F"/>
                </a:solidFill>
                <a:latin typeface="Verdana"/>
                <a:cs typeface="Verdana"/>
              </a:rPr>
              <a:t> </a:t>
            </a:r>
            <a:r>
              <a:rPr lang="fr-FR" sz="2200" spc="-195" dirty="0">
                <a:solidFill>
                  <a:srgbClr val="09493F"/>
                </a:solidFill>
                <a:latin typeface="Verdana"/>
                <a:cs typeface="Verdana"/>
              </a:rPr>
              <a:t>de l’élève à tout </a:t>
            </a:r>
            <a:r>
              <a:rPr lang="fr-FR" sz="2200" spc="-155" dirty="0">
                <a:solidFill>
                  <a:srgbClr val="09493F"/>
                </a:solidFill>
                <a:latin typeface="Verdana"/>
                <a:cs typeface="Verdana"/>
              </a:rPr>
              <a:t>moment du cursus</a:t>
            </a:r>
            <a:r>
              <a:rPr lang="fr-FR" sz="2200" spc="-185" dirty="0">
                <a:solidFill>
                  <a:srgbClr val="09493F"/>
                </a:solidFill>
                <a:latin typeface="Verdana"/>
                <a:cs typeface="Verdana"/>
              </a:rPr>
              <a:t>, </a:t>
            </a:r>
            <a:r>
              <a:rPr lang="fr-FR" sz="2200" spc="-150" dirty="0">
                <a:solidFill>
                  <a:srgbClr val="09493F"/>
                </a:solidFill>
                <a:latin typeface="Verdana"/>
                <a:cs typeface="Verdana"/>
              </a:rPr>
              <a:t>sur demande de rendez-vous</a:t>
            </a:r>
            <a:r>
              <a:rPr lang="fr-FR" sz="2200" spc="-110" dirty="0">
                <a:solidFill>
                  <a:srgbClr val="09493F"/>
                </a:solidFill>
                <a:latin typeface="Verdana"/>
                <a:cs typeface="Verdana"/>
              </a:rPr>
              <a:t>.</a:t>
            </a:r>
            <a:endParaRPr lang="fr-FR" sz="220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  <p:pic>
        <p:nvPicPr>
          <p:cNvPr id="12" name="Image 11" descr="Capture d'écran 2018-12-03 15.46.29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113A1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496" y1="67164" x2="39496" y2="671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8816">
            <a:off x="743616" y="2313448"/>
            <a:ext cx="344279" cy="387675"/>
          </a:xfrm>
          <a:prstGeom prst="rect">
            <a:avLst/>
          </a:prstGeom>
        </p:spPr>
      </p:pic>
      <p:pic>
        <p:nvPicPr>
          <p:cNvPr id="13" name="Image 12" descr="Capture d'écran 2018-12-03 15.46.29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113A1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496" y1="67164" x2="39496" y2="671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8816">
            <a:off x="743617" y="2889368"/>
            <a:ext cx="344279" cy="387675"/>
          </a:xfrm>
          <a:prstGeom prst="rect">
            <a:avLst/>
          </a:prstGeom>
        </p:spPr>
      </p:pic>
      <p:pic>
        <p:nvPicPr>
          <p:cNvPr id="14" name="Image 13" descr="Capture d'écran 2018-12-03 15.46.29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113A1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496" y1="67164" x2="39496" y2="671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8816">
            <a:off x="743615" y="3701351"/>
            <a:ext cx="344279" cy="387675"/>
          </a:xfrm>
          <a:prstGeom prst="rect">
            <a:avLst/>
          </a:prstGeom>
        </p:spPr>
      </p:pic>
      <p:sp>
        <p:nvSpPr>
          <p:cNvPr id="10" name="object 3"/>
          <p:cNvSpPr txBox="1">
            <a:spLocks/>
          </p:cNvSpPr>
          <p:nvPr/>
        </p:nvSpPr>
        <p:spPr>
          <a:xfrm>
            <a:off x="1875354" y="504825"/>
            <a:ext cx="6930826" cy="8002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algn="ctr"/>
            <a:r>
              <a:rPr lang="fr-FR" sz="2800" b="1" spc="-105" dirty="0">
                <a:solidFill>
                  <a:srgbClr val="09493F"/>
                </a:solidFill>
                <a:latin typeface="Verdana"/>
                <a:cs typeface="Verdana"/>
              </a:rPr>
              <a:t>LE DUAL DIPLOMA</a:t>
            </a:r>
            <a:r>
              <a:rPr lang="fr-FR" sz="2800" spc="-105" dirty="0">
                <a:solidFill>
                  <a:srgbClr val="09493F"/>
                </a:solidFill>
                <a:latin typeface="Verdana"/>
                <a:cs typeface="Verdana"/>
              </a:rPr>
              <a:t> </a:t>
            </a:r>
          </a:p>
          <a:p>
            <a:pPr marL="12700" marR="5080" algn="ctr"/>
            <a:r>
              <a:rPr lang="fr-FR" sz="2400" spc="-105" dirty="0">
                <a:solidFill>
                  <a:srgbClr val="09493F"/>
                </a:solidFill>
                <a:latin typeface="Verdana"/>
                <a:cs typeface="Verdana"/>
              </a:rPr>
              <a:t>Comment se met en place le suivi de l’élève ? </a:t>
            </a:r>
          </a:p>
        </p:txBody>
      </p:sp>
      <p:sp>
        <p:nvSpPr>
          <p:cNvPr id="15" name="object 5"/>
          <p:cNvSpPr/>
          <p:nvPr/>
        </p:nvSpPr>
        <p:spPr>
          <a:xfrm>
            <a:off x="1886150" y="397808"/>
            <a:ext cx="533400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16" name="object 5"/>
          <p:cNvSpPr/>
          <p:nvPr/>
        </p:nvSpPr>
        <p:spPr>
          <a:xfrm rot="5400000">
            <a:off x="1575951" y="631808"/>
            <a:ext cx="533401" cy="65405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grpSp>
        <p:nvGrpSpPr>
          <p:cNvPr id="3" name="Groupe 2"/>
          <p:cNvGrpSpPr/>
          <p:nvPr/>
        </p:nvGrpSpPr>
        <p:grpSpPr>
          <a:xfrm>
            <a:off x="8272780" y="1145361"/>
            <a:ext cx="579120" cy="533398"/>
            <a:chOff x="8272780" y="1145361"/>
            <a:chExt cx="579120" cy="533398"/>
          </a:xfrm>
        </p:grpSpPr>
        <p:sp>
          <p:nvSpPr>
            <p:cNvPr id="17" name="object 5"/>
            <p:cNvSpPr/>
            <p:nvPr/>
          </p:nvSpPr>
          <p:spPr>
            <a:xfrm rot="5400000" flipV="1">
              <a:off x="8562342" y="1389200"/>
              <a:ext cx="533398" cy="45719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  <p:sp>
          <p:nvSpPr>
            <p:cNvPr id="18" name="object 5"/>
            <p:cNvSpPr/>
            <p:nvPr/>
          </p:nvSpPr>
          <p:spPr>
            <a:xfrm rot="10800000">
              <a:off x="8272780" y="1633040"/>
              <a:ext cx="522605" cy="45719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</p:grpSp>
      <p:pic>
        <p:nvPicPr>
          <p:cNvPr id="19" name="Image 18" descr="Capture d'écran 2018-12-03 15.46.29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113A1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496" y1="67164" x2="39496" y2="671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8816">
            <a:off x="743615" y="4485685"/>
            <a:ext cx="344279" cy="387675"/>
          </a:xfrm>
          <a:prstGeom prst="rect">
            <a:avLst/>
          </a:prstGeom>
        </p:spPr>
      </p:pic>
      <p:sp>
        <p:nvSpPr>
          <p:cNvPr id="20" name="object 3"/>
          <p:cNvSpPr/>
          <p:nvPr/>
        </p:nvSpPr>
        <p:spPr>
          <a:xfrm>
            <a:off x="317500" y="6067425"/>
            <a:ext cx="1027188" cy="12422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87640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13F02C63-61EC-4A22-BE67-E2D82EA4D800}"/>
              </a:ext>
            </a:extLst>
          </p:cNvPr>
          <p:cNvSpPr txBox="1">
            <a:spLocks/>
          </p:cNvSpPr>
          <p:nvPr/>
        </p:nvSpPr>
        <p:spPr>
          <a:xfrm>
            <a:off x="2707548" y="160041"/>
            <a:ext cx="5801739" cy="8002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algn="ctr"/>
            <a:r>
              <a:rPr lang="fr-FR" sz="2800" b="1" spc="-105" dirty="0">
                <a:solidFill>
                  <a:srgbClr val="09493F"/>
                </a:solidFill>
                <a:latin typeface="Verdana"/>
                <a:cs typeface="Verdana"/>
              </a:rPr>
              <a:t>LE DUAL DIPLOMA</a:t>
            </a:r>
            <a:r>
              <a:rPr lang="fr-FR" sz="2800" spc="-105" dirty="0">
                <a:solidFill>
                  <a:srgbClr val="09493F"/>
                </a:solidFill>
                <a:latin typeface="Verdana"/>
                <a:cs typeface="Verdana"/>
              </a:rPr>
              <a:t> </a:t>
            </a:r>
          </a:p>
          <a:p>
            <a:pPr marL="12700" marR="5080" algn="ctr"/>
            <a:r>
              <a:rPr lang="fr-FR" sz="2400" spc="-105" dirty="0">
                <a:solidFill>
                  <a:srgbClr val="09493F"/>
                </a:solidFill>
                <a:latin typeface="Verdana"/>
                <a:cs typeface="Verdana"/>
              </a:rPr>
              <a:t>Parent Newsletter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5CA71F5F-268E-4438-80DB-4EE1C7D309E3}"/>
              </a:ext>
            </a:extLst>
          </p:cNvPr>
          <p:cNvGrpSpPr/>
          <p:nvPr/>
        </p:nvGrpSpPr>
        <p:grpSpPr>
          <a:xfrm>
            <a:off x="2631347" y="47504"/>
            <a:ext cx="609601" cy="533403"/>
            <a:chOff x="1993900" y="428624"/>
            <a:chExt cx="609601" cy="533403"/>
          </a:xfrm>
        </p:grpSpPr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D90C3487-1E32-4434-9A23-7829E11F9F0D}"/>
                </a:ext>
              </a:extLst>
            </p:cNvPr>
            <p:cNvSpPr/>
            <p:nvPr/>
          </p:nvSpPr>
          <p:spPr>
            <a:xfrm>
              <a:off x="2070101" y="428624"/>
              <a:ext cx="533400" cy="45719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6D2E6C70-51A1-46FB-9E11-02B3C568DD3F}"/>
                </a:ext>
              </a:extLst>
            </p:cNvPr>
            <p:cNvSpPr/>
            <p:nvPr/>
          </p:nvSpPr>
          <p:spPr>
            <a:xfrm rot="5400000">
              <a:off x="1759902" y="662624"/>
              <a:ext cx="533401" cy="65405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D1E348C8-0698-4618-94CB-B977028BDD60}"/>
              </a:ext>
            </a:extLst>
          </p:cNvPr>
          <p:cNvGrpSpPr/>
          <p:nvPr/>
        </p:nvGrpSpPr>
        <p:grpSpPr>
          <a:xfrm>
            <a:off x="7986682" y="494474"/>
            <a:ext cx="579120" cy="533398"/>
            <a:chOff x="7861300" y="855346"/>
            <a:chExt cx="579120" cy="533398"/>
          </a:xfrm>
        </p:grpSpPr>
        <p:sp>
          <p:nvSpPr>
            <p:cNvPr id="10" name="object 5">
              <a:extLst>
                <a:ext uri="{FF2B5EF4-FFF2-40B4-BE49-F238E27FC236}">
                  <a16:creationId xmlns:a16="http://schemas.microsoft.com/office/drawing/2014/main" id="{0328C37C-2A91-403C-8A56-532A447C4F3A}"/>
                </a:ext>
              </a:extLst>
            </p:cNvPr>
            <p:cNvSpPr/>
            <p:nvPr/>
          </p:nvSpPr>
          <p:spPr>
            <a:xfrm rot="5400000" flipV="1">
              <a:off x="8150862" y="1099185"/>
              <a:ext cx="533398" cy="45719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2A7D5378-D292-4574-8C2E-EC747BCF8D24}"/>
                </a:ext>
              </a:extLst>
            </p:cNvPr>
            <p:cNvSpPr/>
            <p:nvPr/>
          </p:nvSpPr>
          <p:spPr>
            <a:xfrm rot="10800000">
              <a:off x="7861300" y="1343025"/>
              <a:ext cx="522605" cy="45719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581ED382-64AB-F755-AAB5-F6EF5CF5D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927" y="1187508"/>
            <a:ext cx="4745734" cy="637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5592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id="{9A9D0334-3430-479F-8622-4AB839C17B80}"/>
              </a:ext>
            </a:extLst>
          </p:cNvPr>
          <p:cNvSpPr/>
          <p:nvPr/>
        </p:nvSpPr>
        <p:spPr>
          <a:xfrm>
            <a:off x="8354618" y="0"/>
            <a:ext cx="2337384" cy="29663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460500" y="1837757"/>
            <a:ext cx="8066405" cy="677108"/>
          </a:xfrm>
        </p:spPr>
        <p:txBody>
          <a:bodyPr/>
          <a:lstStyle/>
          <a:p>
            <a:pPr algn="ctr"/>
            <a:r>
              <a:rPr lang="fr-FR" sz="2200" b="1" dirty="0">
                <a:latin typeface="Verdana" panose="020B0604030504040204" pitchFamily="34" charset="0"/>
                <a:ea typeface="Verdana" panose="020B0604030504040204" pitchFamily="34" charset="0"/>
              </a:rPr>
              <a:t>3 à 5 heures </a:t>
            </a:r>
            <a:r>
              <a:rPr lang="fr-FR" sz="2200" b="1" dirty="0">
                <a:solidFill>
                  <a:srgbClr val="104B3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par semaine </a:t>
            </a:r>
            <a:r>
              <a:rPr lang="fr-FR" sz="22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 fonction des capacités et du nombre de matières étudiées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/>
          <a:srcRect b="34514"/>
          <a:stretch/>
        </p:blipFill>
        <p:spPr>
          <a:xfrm>
            <a:off x="0" y="2895263"/>
            <a:ext cx="10756900" cy="4696162"/>
          </a:xfrm>
          <a:prstGeom prst="rect">
            <a:avLst/>
          </a:prstGeom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3A876391-0AE8-4011-B7B8-C2C964A25A72}"/>
              </a:ext>
            </a:extLst>
          </p:cNvPr>
          <p:cNvSpPr txBox="1">
            <a:spLocks/>
          </p:cNvSpPr>
          <p:nvPr/>
        </p:nvSpPr>
        <p:spPr>
          <a:xfrm>
            <a:off x="1719578" y="504825"/>
            <a:ext cx="7208521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algn="ctr"/>
            <a:r>
              <a:rPr lang="fr-FR" sz="2800" b="1" spc="-105" dirty="0">
                <a:solidFill>
                  <a:srgbClr val="09493F"/>
                </a:solidFill>
                <a:latin typeface="Verdana"/>
                <a:cs typeface="Verdana"/>
              </a:rPr>
              <a:t>LE DUAL DIPLOMA</a:t>
            </a:r>
            <a:endParaRPr lang="fr-FR" sz="2800" spc="-105" dirty="0">
              <a:solidFill>
                <a:srgbClr val="09493F"/>
              </a:solidFill>
              <a:latin typeface="Verdana"/>
              <a:cs typeface="Verdana"/>
            </a:endParaRPr>
          </a:p>
          <a:p>
            <a:pPr marL="12700" marR="5080" algn="ctr"/>
            <a:r>
              <a:rPr lang="fr-FR" sz="2800" spc="-105" dirty="0">
                <a:solidFill>
                  <a:srgbClr val="09493F"/>
                </a:solidFill>
                <a:latin typeface="Verdana"/>
              </a:rPr>
              <a:t>Quel niveau d’effort exige-t-il de l’élève ? </a:t>
            </a: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9C82715A-8240-4614-8B3B-867DD15AF998}"/>
              </a:ext>
            </a:extLst>
          </p:cNvPr>
          <p:cNvSpPr/>
          <p:nvPr/>
        </p:nvSpPr>
        <p:spPr>
          <a:xfrm>
            <a:off x="1719579" y="436961"/>
            <a:ext cx="533400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A9D194EC-D8DD-4EA6-A989-128F007EC500}"/>
              </a:ext>
            </a:extLst>
          </p:cNvPr>
          <p:cNvSpPr/>
          <p:nvPr/>
        </p:nvSpPr>
        <p:spPr>
          <a:xfrm rot="5400000">
            <a:off x="1409380" y="670961"/>
            <a:ext cx="533401" cy="65405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C028C04E-D3A8-44B1-8E04-164ED1A65DD5}"/>
              </a:ext>
            </a:extLst>
          </p:cNvPr>
          <p:cNvSpPr/>
          <p:nvPr/>
        </p:nvSpPr>
        <p:spPr>
          <a:xfrm rot="5400000" flipV="1">
            <a:off x="8684261" y="1237363"/>
            <a:ext cx="533398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C04A03F3-C979-47FC-A1DF-D5832C4ED987}"/>
              </a:ext>
            </a:extLst>
          </p:cNvPr>
          <p:cNvSpPr/>
          <p:nvPr/>
        </p:nvSpPr>
        <p:spPr>
          <a:xfrm rot="10800000">
            <a:off x="8394699" y="1481203"/>
            <a:ext cx="522605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3982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/>
          <p:nvPr/>
        </p:nvSpPr>
        <p:spPr>
          <a:xfrm>
            <a:off x="1079500" y="2362622"/>
            <a:ext cx="5638800" cy="12075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" marR="220979" algn="ctr">
              <a:lnSpc>
                <a:spcPct val="120000"/>
              </a:lnSpc>
            </a:pPr>
            <a:r>
              <a:rPr lang="fr-FR" sz="2200" i="1" spc="-130" dirty="0">
                <a:solidFill>
                  <a:srgbClr val="6D6E71"/>
                </a:solidFill>
                <a:latin typeface="Verdana"/>
                <a:cs typeface="Verdana"/>
              </a:rPr>
              <a:t>L’ </a:t>
            </a:r>
            <a:r>
              <a:rPr lang="fr-FR" sz="2200" i="1" spc="-80" dirty="0">
                <a:solidFill>
                  <a:srgbClr val="6D6E71"/>
                </a:solidFill>
                <a:latin typeface="Verdana"/>
                <a:cs typeface="Verdana"/>
              </a:rPr>
              <a:t>une </a:t>
            </a:r>
            <a:r>
              <a:rPr lang="fr-FR" sz="2200" i="1" spc="-180" dirty="0">
                <a:solidFill>
                  <a:srgbClr val="6D6E71"/>
                </a:solidFill>
                <a:latin typeface="Verdana"/>
                <a:cs typeface="Verdana"/>
              </a:rPr>
              <a:t>des seules </a:t>
            </a:r>
            <a:r>
              <a:rPr lang="fr-FR" sz="2200" i="1" spc="-125" dirty="0">
                <a:solidFill>
                  <a:srgbClr val="6D6E71"/>
                </a:solidFill>
                <a:latin typeface="Verdana"/>
                <a:cs typeface="Verdana"/>
              </a:rPr>
              <a:t>institutions </a:t>
            </a:r>
            <a:r>
              <a:rPr lang="fr-FR" sz="2200" i="1" spc="-140" dirty="0">
                <a:solidFill>
                  <a:srgbClr val="6D6E71"/>
                </a:solidFill>
                <a:latin typeface="Verdana"/>
                <a:cs typeface="Verdana"/>
              </a:rPr>
              <a:t>reconnues </a:t>
            </a:r>
            <a:r>
              <a:rPr lang="fr-FR" sz="2200" i="1" spc="-195" dirty="0">
                <a:solidFill>
                  <a:srgbClr val="6D6E71"/>
                </a:solidFill>
                <a:latin typeface="Verdana"/>
                <a:cs typeface="Verdana"/>
              </a:rPr>
              <a:t>comme </a:t>
            </a:r>
            <a:r>
              <a:rPr lang="fr-FR" sz="2200" i="1" spc="-204" dirty="0">
                <a:solidFill>
                  <a:srgbClr val="6D6E71"/>
                </a:solidFill>
                <a:latin typeface="Verdana"/>
                <a:cs typeface="Verdana"/>
              </a:rPr>
              <a:t>Fournisseur </a:t>
            </a:r>
            <a:r>
              <a:rPr lang="fr-FR" sz="2200" i="1" spc="-180" dirty="0">
                <a:solidFill>
                  <a:srgbClr val="6D6E71"/>
                </a:solidFill>
                <a:latin typeface="Verdana"/>
                <a:cs typeface="Verdana"/>
              </a:rPr>
              <a:t>de </a:t>
            </a:r>
            <a:r>
              <a:rPr lang="fr-FR" sz="2200" i="1" spc="-165" dirty="0">
                <a:solidFill>
                  <a:srgbClr val="6D6E71"/>
                </a:solidFill>
                <a:latin typeface="Verdana"/>
                <a:cs typeface="Verdana"/>
              </a:rPr>
              <a:t>Services </a:t>
            </a:r>
            <a:r>
              <a:rPr lang="fr-FR" sz="2200" i="1" spc="-180" dirty="0">
                <a:solidFill>
                  <a:srgbClr val="6D6E71"/>
                </a:solidFill>
                <a:latin typeface="Verdana"/>
                <a:cs typeface="Verdana"/>
              </a:rPr>
              <a:t>d’Education Publique en Ligne </a:t>
            </a:r>
            <a:r>
              <a:rPr lang="fr-FR" sz="2200" i="1" spc="-140" dirty="0">
                <a:solidFill>
                  <a:srgbClr val="6D6E71"/>
                </a:solidFill>
                <a:latin typeface="Verdana"/>
                <a:cs typeface="Verdana"/>
              </a:rPr>
              <a:t>aux Etats-Unis</a:t>
            </a:r>
            <a:r>
              <a:rPr lang="fr-FR" sz="2200" i="1" spc="-80" dirty="0">
                <a:solidFill>
                  <a:srgbClr val="6D6E71"/>
                </a:solidFill>
                <a:latin typeface="Verdana"/>
                <a:cs typeface="Verdana"/>
              </a:rPr>
              <a:t>.</a:t>
            </a:r>
            <a:endParaRPr lang="fr-FR" sz="2200" dirty="0">
              <a:latin typeface="Verdana"/>
              <a:cs typeface="Verdana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422900" y="3781425"/>
            <a:ext cx="5047335" cy="2568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3"/>
          <p:cNvSpPr txBox="1">
            <a:spLocks/>
          </p:cNvSpPr>
          <p:nvPr/>
        </p:nvSpPr>
        <p:spPr>
          <a:xfrm>
            <a:off x="2070101" y="504825"/>
            <a:ext cx="6370320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algn="ctr"/>
            <a:r>
              <a:rPr lang="fr-FR" sz="2800" b="1" spc="-105" dirty="0">
                <a:solidFill>
                  <a:srgbClr val="09493F"/>
                </a:solidFill>
                <a:latin typeface="Verdana"/>
                <a:cs typeface="Verdana"/>
              </a:rPr>
              <a:t>ACADEMICA</a:t>
            </a:r>
            <a:r>
              <a:rPr lang="fr-FR" sz="2800" spc="-105" dirty="0">
                <a:solidFill>
                  <a:srgbClr val="09493F"/>
                </a:solidFill>
                <a:latin typeface="Verdana"/>
                <a:cs typeface="Verdana"/>
              </a:rPr>
              <a:t> </a:t>
            </a:r>
          </a:p>
          <a:p>
            <a:pPr marL="12700" marR="5080" algn="ctr"/>
            <a:r>
              <a:rPr lang="fr-FR" sz="2800" spc="-105" dirty="0">
                <a:solidFill>
                  <a:srgbClr val="09493F"/>
                </a:solidFill>
                <a:latin typeface="Verdana"/>
                <a:cs typeface="Verdana"/>
              </a:rPr>
              <a:t>leader de l’éducation en ligne</a:t>
            </a:r>
          </a:p>
        </p:txBody>
      </p:sp>
      <p:sp>
        <p:nvSpPr>
          <p:cNvPr id="19" name="object 5"/>
          <p:cNvSpPr/>
          <p:nvPr/>
        </p:nvSpPr>
        <p:spPr>
          <a:xfrm>
            <a:off x="2070101" y="428624"/>
            <a:ext cx="533400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20" name="object 5"/>
          <p:cNvSpPr/>
          <p:nvPr/>
        </p:nvSpPr>
        <p:spPr>
          <a:xfrm rot="5400000">
            <a:off x="1759902" y="662624"/>
            <a:ext cx="533401" cy="65405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22" name="object 5"/>
          <p:cNvSpPr/>
          <p:nvPr/>
        </p:nvSpPr>
        <p:spPr>
          <a:xfrm rot="5400000" flipV="1">
            <a:off x="8150862" y="1099185"/>
            <a:ext cx="533398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24" name="object 5"/>
          <p:cNvSpPr/>
          <p:nvPr/>
        </p:nvSpPr>
        <p:spPr>
          <a:xfrm rot="10800000">
            <a:off x="7861300" y="1343025"/>
            <a:ext cx="522605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10" name="object 3"/>
          <p:cNvSpPr/>
          <p:nvPr/>
        </p:nvSpPr>
        <p:spPr>
          <a:xfrm>
            <a:off x="317500" y="6067425"/>
            <a:ext cx="1027188" cy="12422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04B30632-57B2-4C3A-85D8-08C9A626B0E1}"/>
              </a:ext>
            </a:extLst>
          </p:cNvPr>
          <p:cNvSpPr/>
          <p:nvPr/>
        </p:nvSpPr>
        <p:spPr>
          <a:xfrm>
            <a:off x="8354618" y="0"/>
            <a:ext cx="2337384" cy="29663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85734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A2260CD-F13C-4923-9517-F06C5D8B0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6900" y="-36348"/>
            <a:ext cx="11658600" cy="778017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88F181B-7C1F-4E3C-9745-6BEA0BA53620}"/>
              </a:ext>
            </a:extLst>
          </p:cNvPr>
          <p:cNvSpPr/>
          <p:nvPr/>
        </p:nvSpPr>
        <p:spPr>
          <a:xfrm>
            <a:off x="-596900" y="4893241"/>
            <a:ext cx="11658600" cy="1600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34A09DE-4657-49F2-B0C9-561D95FC46FD}"/>
              </a:ext>
            </a:extLst>
          </p:cNvPr>
          <p:cNvSpPr txBox="1"/>
          <p:nvPr/>
        </p:nvSpPr>
        <p:spPr>
          <a:xfrm>
            <a:off x="-767662" y="5457825"/>
            <a:ext cx="11829362" cy="807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 algn="ctr">
              <a:lnSpc>
                <a:spcPct val="79400"/>
              </a:lnSpc>
            </a:pPr>
            <a:r>
              <a:rPr lang="fr-FR" sz="3600" b="1" spc="-370" dirty="0">
                <a:solidFill>
                  <a:srgbClr val="09493F"/>
                </a:solidFill>
                <a:latin typeface="Verdana"/>
                <a:cs typeface="Verdana"/>
              </a:rPr>
              <a:t>Expérience américaine</a:t>
            </a:r>
            <a:endParaRPr lang="fr-FR" sz="1800" b="1" dirty="0">
              <a:latin typeface="Verdana"/>
              <a:cs typeface="Verdana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51667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2">
            <a:extLst>
              <a:ext uri="{FF2B5EF4-FFF2-40B4-BE49-F238E27FC236}">
                <a16:creationId xmlns:a16="http://schemas.microsoft.com/office/drawing/2014/main" id="{8EA7E001-CBB3-4055-9335-0C57ABB529BB}"/>
              </a:ext>
            </a:extLst>
          </p:cNvPr>
          <p:cNvSpPr/>
          <p:nvPr/>
        </p:nvSpPr>
        <p:spPr>
          <a:xfrm>
            <a:off x="8354618" y="0"/>
            <a:ext cx="2337384" cy="29663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20276096-79B7-4ADA-AF2D-A45D022D601E}"/>
              </a:ext>
            </a:extLst>
          </p:cNvPr>
          <p:cNvSpPr txBox="1">
            <a:spLocks/>
          </p:cNvSpPr>
          <p:nvPr/>
        </p:nvSpPr>
        <p:spPr>
          <a:xfrm>
            <a:off x="2707548" y="160041"/>
            <a:ext cx="5801739" cy="8221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algn="ctr"/>
            <a:r>
              <a:rPr lang="fr-FR" sz="2800" b="1" spc="-105" dirty="0">
                <a:solidFill>
                  <a:srgbClr val="09493F"/>
                </a:solidFill>
                <a:latin typeface="Verdana"/>
                <a:cs typeface="Verdana"/>
              </a:rPr>
              <a:t>LE DUAL DIPLOMA</a:t>
            </a:r>
            <a:r>
              <a:rPr lang="fr-FR" sz="2800" spc="-105" dirty="0">
                <a:solidFill>
                  <a:srgbClr val="09493F"/>
                </a:solidFill>
                <a:latin typeface="Verdana"/>
                <a:cs typeface="Verdana"/>
              </a:rPr>
              <a:t> </a:t>
            </a:r>
          </a:p>
          <a:p>
            <a:pPr marL="12700" marR="5080" algn="ctr"/>
            <a:r>
              <a:rPr lang="fr-FR" sz="2400" spc="-105" dirty="0">
                <a:solidFill>
                  <a:srgbClr val="09493F"/>
                </a:solidFill>
                <a:latin typeface="Verdana"/>
                <a:cs typeface="Verdana"/>
              </a:rPr>
              <a:t>College Counseling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24A87097-8B75-4D87-B214-2CD081DDF1D3}"/>
              </a:ext>
            </a:extLst>
          </p:cNvPr>
          <p:cNvGrpSpPr/>
          <p:nvPr/>
        </p:nvGrpSpPr>
        <p:grpSpPr>
          <a:xfrm>
            <a:off x="2631347" y="47504"/>
            <a:ext cx="609601" cy="533403"/>
            <a:chOff x="1993900" y="428624"/>
            <a:chExt cx="609601" cy="533403"/>
          </a:xfrm>
        </p:grpSpPr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9B80B36F-5395-4C2B-94C6-0FA3DE4C3188}"/>
                </a:ext>
              </a:extLst>
            </p:cNvPr>
            <p:cNvSpPr/>
            <p:nvPr/>
          </p:nvSpPr>
          <p:spPr>
            <a:xfrm>
              <a:off x="2070101" y="428624"/>
              <a:ext cx="533400" cy="45719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  <p:sp>
          <p:nvSpPr>
            <p:cNvPr id="13" name="object 5">
              <a:extLst>
                <a:ext uri="{FF2B5EF4-FFF2-40B4-BE49-F238E27FC236}">
                  <a16:creationId xmlns:a16="http://schemas.microsoft.com/office/drawing/2014/main" id="{E23D2887-A9E9-42FD-94F5-A1CA7840F9EB}"/>
                </a:ext>
              </a:extLst>
            </p:cNvPr>
            <p:cNvSpPr/>
            <p:nvPr/>
          </p:nvSpPr>
          <p:spPr>
            <a:xfrm rot="5400000">
              <a:off x="1759902" y="662624"/>
              <a:ext cx="533401" cy="65405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DC42ECEA-1A7A-4CC6-B545-C6A6D3FD9CD8}"/>
              </a:ext>
            </a:extLst>
          </p:cNvPr>
          <p:cNvGrpSpPr/>
          <p:nvPr/>
        </p:nvGrpSpPr>
        <p:grpSpPr>
          <a:xfrm>
            <a:off x="7986682" y="494474"/>
            <a:ext cx="579120" cy="533398"/>
            <a:chOff x="7861300" y="855346"/>
            <a:chExt cx="579120" cy="533398"/>
          </a:xfrm>
        </p:grpSpPr>
        <p:sp>
          <p:nvSpPr>
            <p:cNvPr id="15" name="object 5">
              <a:extLst>
                <a:ext uri="{FF2B5EF4-FFF2-40B4-BE49-F238E27FC236}">
                  <a16:creationId xmlns:a16="http://schemas.microsoft.com/office/drawing/2014/main" id="{C526313A-9C48-4BB5-9781-04C722E52526}"/>
                </a:ext>
              </a:extLst>
            </p:cNvPr>
            <p:cNvSpPr/>
            <p:nvPr/>
          </p:nvSpPr>
          <p:spPr>
            <a:xfrm rot="5400000" flipV="1">
              <a:off x="8150862" y="1099185"/>
              <a:ext cx="533398" cy="45719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  <p:sp>
          <p:nvSpPr>
            <p:cNvPr id="16" name="object 5">
              <a:extLst>
                <a:ext uri="{FF2B5EF4-FFF2-40B4-BE49-F238E27FC236}">
                  <a16:creationId xmlns:a16="http://schemas.microsoft.com/office/drawing/2014/main" id="{0AA16882-425F-4420-8B3F-9E9DE00FC92B}"/>
                </a:ext>
              </a:extLst>
            </p:cNvPr>
            <p:cNvSpPr/>
            <p:nvPr/>
          </p:nvSpPr>
          <p:spPr>
            <a:xfrm rot="10800000">
              <a:off x="7861300" y="1343025"/>
              <a:ext cx="522605" cy="45719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</p:grpSp>
      <p:pic>
        <p:nvPicPr>
          <p:cNvPr id="2052" name="Picture 4" descr="Georgetown University | Georgetown DC - Explore Georgetown in Washington, DC">
            <a:extLst>
              <a:ext uri="{FF2B5EF4-FFF2-40B4-BE49-F238E27FC236}">
                <a16:creationId xmlns:a16="http://schemas.microsoft.com/office/drawing/2014/main" id="{2066D535-ADA3-8F18-B6FD-CD8A90298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506" y="1953467"/>
            <a:ext cx="7852388" cy="44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7EDFA42-5351-D81E-B675-61A6B9F5B120}"/>
              </a:ext>
            </a:extLst>
          </p:cNvPr>
          <p:cNvSpPr/>
          <p:nvPr/>
        </p:nvSpPr>
        <p:spPr>
          <a:xfrm>
            <a:off x="1805294" y="3753856"/>
            <a:ext cx="7082812" cy="830997"/>
          </a:xfrm>
          <a:prstGeom prst="rect">
            <a:avLst/>
          </a:prstGeom>
          <a:solidFill>
            <a:srgbClr val="09493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A68F499-D6F4-B48A-1099-83C54B2CAB32}"/>
              </a:ext>
            </a:extLst>
          </p:cNvPr>
          <p:cNvSpPr txBox="1"/>
          <p:nvPr/>
        </p:nvSpPr>
        <p:spPr>
          <a:xfrm>
            <a:off x="1822005" y="3753855"/>
            <a:ext cx="7082812" cy="830997"/>
          </a:xfrm>
          <a:prstGeom prst="rect">
            <a:avLst/>
          </a:prstGeom>
          <a:solidFill>
            <a:srgbClr val="09493F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chemeClr val="bg1"/>
                </a:solidFill>
                <a:latin typeface="Goudy Old Style" panose="02020502050305020303" pitchFamily="18" charset="0"/>
              </a:rPr>
              <a:t>COLLEGE COUNSELING</a:t>
            </a:r>
          </a:p>
        </p:txBody>
      </p:sp>
    </p:spTree>
    <p:extLst>
      <p:ext uri="{BB962C8B-B14F-4D97-AF65-F5344CB8AC3E}">
        <p14:creationId xmlns:p14="http://schemas.microsoft.com/office/powerpoint/2010/main" val="4808968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2">
            <a:extLst>
              <a:ext uri="{FF2B5EF4-FFF2-40B4-BE49-F238E27FC236}">
                <a16:creationId xmlns:a16="http://schemas.microsoft.com/office/drawing/2014/main" id="{8EA7E001-CBB3-4055-9335-0C57ABB529BB}"/>
              </a:ext>
            </a:extLst>
          </p:cNvPr>
          <p:cNvSpPr/>
          <p:nvPr/>
        </p:nvSpPr>
        <p:spPr>
          <a:xfrm>
            <a:off x="9080500" y="-4533"/>
            <a:ext cx="2337384" cy="29663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0C00743-4C1D-425D-B3F2-057553CD60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4" r="18072"/>
          <a:stretch/>
        </p:blipFill>
        <p:spPr>
          <a:xfrm>
            <a:off x="1362063" y="1419225"/>
            <a:ext cx="4091303" cy="556158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9632D18-9776-4AA0-8185-1C7520E9B6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9" t="37838" r="21622" b="32433"/>
          <a:stretch/>
        </p:blipFill>
        <p:spPr>
          <a:xfrm>
            <a:off x="6381134" y="3125905"/>
            <a:ext cx="2950203" cy="1475102"/>
          </a:xfrm>
          <a:prstGeom prst="rect">
            <a:avLst/>
          </a:prstGeom>
          <a:noFill/>
        </p:spPr>
      </p:pic>
      <p:sp>
        <p:nvSpPr>
          <p:cNvPr id="9" name="object 3">
            <a:extLst>
              <a:ext uri="{FF2B5EF4-FFF2-40B4-BE49-F238E27FC236}">
                <a16:creationId xmlns:a16="http://schemas.microsoft.com/office/drawing/2014/main" id="{D7E978E9-BCF8-4DA8-B871-15690C9CCADF}"/>
              </a:ext>
            </a:extLst>
          </p:cNvPr>
          <p:cNvSpPr txBox="1">
            <a:spLocks/>
          </p:cNvSpPr>
          <p:nvPr/>
        </p:nvSpPr>
        <p:spPr>
          <a:xfrm>
            <a:off x="2707548" y="160041"/>
            <a:ext cx="5812535" cy="8002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algn="ctr"/>
            <a:r>
              <a:rPr lang="fr-FR" sz="2800" b="1" spc="-105" dirty="0">
                <a:solidFill>
                  <a:srgbClr val="09493F"/>
                </a:solidFill>
                <a:latin typeface="Verdana"/>
                <a:cs typeface="Verdana"/>
              </a:rPr>
              <a:t>LE DUAL DIPLOMA</a:t>
            </a:r>
            <a:r>
              <a:rPr lang="fr-FR" sz="2800" spc="-105" dirty="0">
                <a:solidFill>
                  <a:srgbClr val="09493F"/>
                </a:solidFill>
                <a:latin typeface="Verdana"/>
                <a:cs typeface="Verdana"/>
              </a:rPr>
              <a:t> </a:t>
            </a:r>
          </a:p>
          <a:p>
            <a:pPr marL="12700" marR="5080" algn="ctr"/>
            <a:r>
              <a:rPr lang="fr-FR" sz="2400" spc="-105" dirty="0" err="1">
                <a:solidFill>
                  <a:srgbClr val="09493F"/>
                </a:solidFill>
                <a:latin typeface="Verdana"/>
                <a:cs typeface="Verdana"/>
              </a:rPr>
              <a:t>Competitive</a:t>
            </a:r>
            <a:r>
              <a:rPr lang="fr-FR" sz="2400" spc="-105" dirty="0">
                <a:solidFill>
                  <a:srgbClr val="09493F"/>
                </a:solidFill>
                <a:latin typeface="Verdana"/>
                <a:cs typeface="Verdana"/>
              </a:rPr>
              <a:t> College Club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23649D62-EA62-4B23-8500-92FC2CA13874}"/>
              </a:ext>
            </a:extLst>
          </p:cNvPr>
          <p:cNvGrpSpPr/>
          <p:nvPr/>
        </p:nvGrpSpPr>
        <p:grpSpPr>
          <a:xfrm>
            <a:off x="2631347" y="47504"/>
            <a:ext cx="609601" cy="533403"/>
            <a:chOff x="1993900" y="428624"/>
            <a:chExt cx="609601" cy="533403"/>
          </a:xfrm>
        </p:grpSpPr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78A45633-C1B9-4942-8BAE-3A91FB55B385}"/>
                </a:ext>
              </a:extLst>
            </p:cNvPr>
            <p:cNvSpPr/>
            <p:nvPr/>
          </p:nvSpPr>
          <p:spPr>
            <a:xfrm>
              <a:off x="2070101" y="428624"/>
              <a:ext cx="533400" cy="45719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  <p:sp>
          <p:nvSpPr>
            <p:cNvPr id="13" name="object 5">
              <a:extLst>
                <a:ext uri="{FF2B5EF4-FFF2-40B4-BE49-F238E27FC236}">
                  <a16:creationId xmlns:a16="http://schemas.microsoft.com/office/drawing/2014/main" id="{75AC2B88-6DC5-49A5-A057-A4256DF05030}"/>
                </a:ext>
              </a:extLst>
            </p:cNvPr>
            <p:cNvSpPr/>
            <p:nvPr/>
          </p:nvSpPr>
          <p:spPr>
            <a:xfrm rot="5400000">
              <a:off x="1759902" y="662624"/>
              <a:ext cx="533401" cy="65405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FC5B8A7-18E7-4F72-A450-2B63517117CA}"/>
              </a:ext>
            </a:extLst>
          </p:cNvPr>
          <p:cNvGrpSpPr/>
          <p:nvPr/>
        </p:nvGrpSpPr>
        <p:grpSpPr>
          <a:xfrm>
            <a:off x="7986682" y="494474"/>
            <a:ext cx="579120" cy="533398"/>
            <a:chOff x="7861300" y="855346"/>
            <a:chExt cx="579120" cy="533398"/>
          </a:xfrm>
        </p:grpSpPr>
        <p:sp>
          <p:nvSpPr>
            <p:cNvPr id="15" name="object 5">
              <a:extLst>
                <a:ext uri="{FF2B5EF4-FFF2-40B4-BE49-F238E27FC236}">
                  <a16:creationId xmlns:a16="http://schemas.microsoft.com/office/drawing/2014/main" id="{631E2A02-22F2-4218-A8BE-DC9977CA92A3}"/>
                </a:ext>
              </a:extLst>
            </p:cNvPr>
            <p:cNvSpPr/>
            <p:nvPr/>
          </p:nvSpPr>
          <p:spPr>
            <a:xfrm rot="5400000" flipV="1">
              <a:off x="8150862" y="1099185"/>
              <a:ext cx="533398" cy="45719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  <p:sp>
          <p:nvSpPr>
            <p:cNvPr id="16" name="object 5">
              <a:extLst>
                <a:ext uri="{FF2B5EF4-FFF2-40B4-BE49-F238E27FC236}">
                  <a16:creationId xmlns:a16="http://schemas.microsoft.com/office/drawing/2014/main" id="{FB9D987A-7C6E-4E58-B238-CC77DEF12C10}"/>
                </a:ext>
              </a:extLst>
            </p:cNvPr>
            <p:cNvSpPr/>
            <p:nvPr/>
          </p:nvSpPr>
          <p:spPr>
            <a:xfrm rot="10800000">
              <a:off x="7861300" y="1343025"/>
              <a:ext cx="522605" cy="45719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4847770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2">
            <a:extLst>
              <a:ext uri="{FF2B5EF4-FFF2-40B4-BE49-F238E27FC236}">
                <a16:creationId xmlns:a16="http://schemas.microsoft.com/office/drawing/2014/main" id="{8EA7E001-CBB3-4055-9335-0C57ABB529BB}"/>
              </a:ext>
            </a:extLst>
          </p:cNvPr>
          <p:cNvSpPr/>
          <p:nvPr/>
        </p:nvSpPr>
        <p:spPr>
          <a:xfrm>
            <a:off x="8959647" y="0"/>
            <a:ext cx="2337384" cy="29663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D7E978E9-BCF8-4DA8-B871-15690C9CCADF}"/>
              </a:ext>
            </a:extLst>
          </p:cNvPr>
          <p:cNvSpPr txBox="1">
            <a:spLocks/>
          </p:cNvSpPr>
          <p:nvPr/>
        </p:nvSpPr>
        <p:spPr>
          <a:xfrm>
            <a:off x="1013781" y="160041"/>
            <a:ext cx="8611183" cy="8002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algn="ctr"/>
            <a:r>
              <a:rPr lang="fr-FR" sz="2800" b="1" spc="-105" dirty="0">
                <a:solidFill>
                  <a:srgbClr val="09493F"/>
                </a:solidFill>
                <a:latin typeface="Verdana"/>
                <a:cs typeface="Verdana"/>
              </a:rPr>
              <a:t>LE DUAL DIPLOMA</a:t>
            </a:r>
            <a:r>
              <a:rPr lang="fr-FR" sz="2800" spc="-105" dirty="0">
                <a:solidFill>
                  <a:srgbClr val="09493F"/>
                </a:solidFill>
                <a:latin typeface="Verdana"/>
                <a:cs typeface="Verdana"/>
              </a:rPr>
              <a:t> </a:t>
            </a:r>
          </a:p>
          <a:p>
            <a:pPr marL="12700" marR="5080" algn="ctr"/>
            <a:r>
              <a:rPr lang="fr-FR" sz="2400" spc="-105" dirty="0">
                <a:solidFill>
                  <a:srgbClr val="09493F"/>
                </a:solidFill>
                <a:latin typeface="Verdana"/>
                <a:cs typeface="Verdana"/>
              </a:rPr>
              <a:t>Participation à des Clubs avec des élèves du monde entier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23649D62-EA62-4B23-8500-92FC2CA13874}"/>
              </a:ext>
            </a:extLst>
          </p:cNvPr>
          <p:cNvGrpSpPr/>
          <p:nvPr/>
        </p:nvGrpSpPr>
        <p:grpSpPr>
          <a:xfrm>
            <a:off x="964990" y="107431"/>
            <a:ext cx="609601" cy="533403"/>
            <a:chOff x="1993900" y="428624"/>
            <a:chExt cx="609601" cy="533403"/>
          </a:xfrm>
        </p:grpSpPr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78A45633-C1B9-4942-8BAE-3A91FB55B385}"/>
                </a:ext>
              </a:extLst>
            </p:cNvPr>
            <p:cNvSpPr/>
            <p:nvPr/>
          </p:nvSpPr>
          <p:spPr>
            <a:xfrm>
              <a:off x="2070101" y="428624"/>
              <a:ext cx="533400" cy="45719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  <p:sp>
          <p:nvSpPr>
            <p:cNvPr id="13" name="object 5">
              <a:extLst>
                <a:ext uri="{FF2B5EF4-FFF2-40B4-BE49-F238E27FC236}">
                  <a16:creationId xmlns:a16="http://schemas.microsoft.com/office/drawing/2014/main" id="{75AC2B88-6DC5-49A5-A057-A4256DF05030}"/>
                </a:ext>
              </a:extLst>
            </p:cNvPr>
            <p:cNvSpPr/>
            <p:nvPr/>
          </p:nvSpPr>
          <p:spPr>
            <a:xfrm rot="5400000">
              <a:off x="1759902" y="662624"/>
              <a:ext cx="533401" cy="65405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FC5B8A7-18E7-4F72-A450-2B63517117CA}"/>
              </a:ext>
            </a:extLst>
          </p:cNvPr>
          <p:cNvGrpSpPr/>
          <p:nvPr/>
        </p:nvGrpSpPr>
        <p:grpSpPr>
          <a:xfrm>
            <a:off x="9102360" y="809627"/>
            <a:ext cx="579120" cy="533398"/>
            <a:chOff x="7861300" y="855346"/>
            <a:chExt cx="579120" cy="533398"/>
          </a:xfrm>
        </p:grpSpPr>
        <p:sp>
          <p:nvSpPr>
            <p:cNvPr id="15" name="object 5">
              <a:extLst>
                <a:ext uri="{FF2B5EF4-FFF2-40B4-BE49-F238E27FC236}">
                  <a16:creationId xmlns:a16="http://schemas.microsoft.com/office/drawing/2014/main" id="{631E2A02-22F2-4218-A8BE-DC9977CA92A3}"/>
                </a:ext>
              </a:extLst>
            </p:cNvPr>
            <p:cNvSpPr/>
            <p:nvPr/>
          </p:nvSpPr>
          <p:spPr>
            <a:xfrm rot="5400000" flipV="1">
              <a:off x="8150862" y="1099185"/>
              <a:ext cx="533398" cy="45719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  <p:sp>
          <p:nvSpPr>
            <p:cNvPr id="16" name="object 5">
              <a:extLst>
                <a:ext uri="{FF2B5EF4-FFF2-40B4-BE49-F238E27FC236}">
                  <a16:creationId xmlns:a16="http://schemas.microsoft.com/office/drawing/2014/main" id="{FB9D987A-7C6E-4E58-B238-CC77DEF12C10}"/>
                </a:ext>
              </a:extLst>
            </p:cNvPr>
            <p:cNvSpPr/>
            <p:nvPr/>
          </p:nvSpPr>
          <p:spPr>
            <a:xfrm rot="10800000">
              <a:off x="7861300" y="1343025"/>
              <a:ext cx="522605" cy="45719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85CC57E9-3889-4C35-8148-E99FFC7464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498" y="1605399"/>
            <a:ext cx="3602263" cy="210460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6F1BD08-C56E-4AE4-ADCC-DBD2FE09F0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1" y="1605399"/>
            <a:ext cx="3602262" cy="2104604"/>
          </a:xfrm>
          <a:prstGeom prst="rect">
            <a:avLst/>
          </a:prstGeom>
        </p:spPr>
      </p:pic>
      <p:sp>
        <p:nvSpPr>
          <p:cNvPr id="17" name="object 3">
            <a:extLst>
              <a:ext uri="{FF2B5EF4-FFF2-40B4-BE49-F238E27FC236}">
                <a16:creationId xmlns:a16="http://schemas.microsoft.com/office/drawing/2014/main" id="{EC8BB927-2EAD-432C-8C16-13086826B657}"/>
              </a:ext>
            </a:extLst>
          </p:cNvPr>
          <p:cNvSpPr txBox="1">
            <a:spLocks/>
          </p:cNvSpPr>
          <p:nvPr/>
        </p:nvSpPr>
        <p:spPr>
          <a:xfrm>
            <a:off x="6033498" y="3859535"/>
            <a:ext cx="3602262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algn="ctr"/>
            <a:r>
              <a:rPr lang="fr-FR" sz="2400" spc="-105" dirty="0" err="1">
                <a:solidFill>
                  <a:srgbClr val="09493F"/>
                </a:solidFill>
                <a:latin typeface="Verdana"/>
                <a:cs typeface="Verdana"/>
              </a:rPr>
              <a:t>Newspaper</a:t>
            </a:r>
            <a:r>
              <a:rPr lang="fr-FR" sz="2400" spc="-105" dirty="0">
                <a:solidFill>
                  <a:srgbClr val="09493F"/>
                </a:solidFill>
                <a:latin typeface="Verdana"/>
                <a:cs typeface="Verdana"/>
              </a:rPr>
              <a:t> Club</a:t>
            </a:r>
          </a:p>
        </p:txBody>
      </p:sp>
      <p:sp>
        <p:nvSpPr>
          <p:cNvPr id="18" name="object 3">
            <a:extLst>
              <a:ext uri="{FF2B5EF4-FFF2-40B4-BE49-F238E27FC236}">
                <a16:creationId xmlns:a16="http://schemas.microsoft.com/office/drawing/2014/main" id="{667B7107-1A92-4099-88FE-A42AAF385913}"/>
              </a:ext>
            </a:extLst>
          </p:cNvPr>
          <p:cNvSpPr txBox="1">
            <a:spLocks/>
          </p:cNvSpPr>
          <p:nvPr/>
        </p:nvSpPr>
        <p:spPr>
          <a:xfrm>
            <a:off x="1041191" y="3859536"/>
            <a:ext cx="3602262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algn="ctr"/>
            <a:r>
              <a:rPr lang="fr-FR" sz="2400" spc="-105" dirty="0">
                <a:solidFill>
                  <a:srgbClr val="09493F"/>
                </a:solidFill>
                <a:latin typeface="Verdana"/>
                <a:cs typeface="Verdana"/>
              </a:rPr>
              <a:t>Social Media Club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1739F95-C5FC-9575-BEEB-192BCE0A85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548" y="4409982"/>
            <a:ext cx="3604304" cy="2402869"/>
          </a:xfrm>
          <a:prstGeom prst="rect">
            <a:avLst/>
          </a:prstGeom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id="{A33AB765-FFFB-AC2B-257D-B4D1312F446F}"/>
              </a:ext>
            </a:extLst>
          </p:cNvPr>
          <p:cNvSpPr txBox="1">
            <a:spLocks/>
          </p:cNvSpPr>
          <p:nvPr/>
        </p:nvSpPr>
        <p:spPr>
          <a:xfrm>
            <a:off x="3544548" y="6975059"/>
            <a:ext cx="3604304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algn="ctr"/>
            <a:r>
              <a:rPr lang="fr-FR" sz="2400" spc="-105" dirty="0" err="1">
                <a:solidFill>
                  <a:srgbClr val="09493F"/>
                </a:solidFill>
                <a:latin typeface="Verdana"/>
                <a:cs typeface="Verdana"/>
              </a:rPr>
              <a:t>Photography</a:t>
            </a:r>
            <a:r>
              <a:rPr lang="fr-FR" sz="2400" spc="-105" dirty="0">
                <a:solidFill>
                  <a:srgbClr val="09493F"/>
                </a:solidFill>
                <a:latin typeface="Verdana"/>
                <a:cs typeface="Verdana"/>
              </a:rPr>
              <a:t> Club</a:t>
            </a:r>
          </a:p>
        </p:txBody>
      </p:sp>
    </p:spTree>
    <p:extLst>
      <p:ext uri="{BB962C8B-B14F-4D97-AF65-F5344CB8AC3E}">
        <p14:creationId xmlns:p14="http://schemas.microsoft.com/office/powerpoint/2010/main" val="17630616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2">
            <a:extLst>
              <a:ext uri="{FF2B5EF4-FFF2-40B4-BE49-F238E27FC236}">
                <a16:creationId xmlns:a16="http://schemas.microsoft.com/office/drawing/2014/main" id="{8EA7E001-CBB3-4055-9335-0C57ABB529BB}"/>
              </a:ext>
            </a:extLst>
          </p:cNvPr>
          <p:cNvSpPr/>
          <p:nvPr/>
        </p:nvSpPr>
        <p:spPr>
          <a:xfrm>
            <a:off x="8959647" y="0"/>
            <a:ext cx="2337384" cy="29663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D7E978E9-BCF8-4DA8-B871-15690C9CCADF}"/>
              </a:ext>
            </a:extLst>
          </p:cNvPr>
          <p:cNvSpPr txBox="1">
            <a:spLocks/>
          </p:cNvSpPr>
          <p:nvPr/>
        </p:nvSpPr>
        <p:spPr>
          <a:xfrm>
            <a:off x="1013781" y="160041"/>
            <a:ext cx="8611183" cy="8002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algn="ctr"/>
            <a:r>
              <a:rPr lang="fr-FR" sz="2800" b="1" spc="-105" dirty="0">
                <a:solidFill>
                  <a:srgbClr val="09493F"/>
                </a:solidFill>
                <a:latin typeface="Verdana"/>
                <a:cs typeface="Verdana"/>
              </a:rPr>
              <a:t>LE DUAL DIPLOMA</a:t>
            </a:r>
            <a:r>
              <a:rPr lang="fr-FR" sz="2800" spc="-105" dirty="0">
                <a:solidFill>
                  <a:srgbClr val="09493F"/>
                </a:solidFill>
                <a:latin typeface="Verdana"/>
                <a:cs typeface="Verdana"/>
              </a:rPr>
              <a:t> </a:t>
            </a:r>
          </a:p>
          <a:p>
            <a:pPr marL="12700" marR="5080" algn="ctr"/>
            <a:r>
              <a:rPr lang="fr-FR" sz="2400" spc="-105" dirty="0">
                <a:solidFill>
                  <a:srgbClr val="09493F"/>
                </a:solidFill>
                <a:latin typeface="Verdana"/>
                <a:cs typeface="Verdana"/>
              </a:rPr>
              <a:t>Participation à des Clubs avec des élèves du monde entier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23649D62-EA62-4B23-8500-92FC2CA13874}"/>
              </a:ext>
            </a:extLst>
          </p:cNvPr>
          <p:cNvGrpSpPr/>
          <p:nvPr/>
        </p:nvGrpSpPr>
        <p:grpSpPr>
          <a:xfrm>
            <a:off x="964990" y="107431"/>
            <a:ext cx="609601" cy="533403"/>
            <a:chOff x="1993900" y="428624"/>
            <a:chExt cx="609601" cy="533403"/>
          </a:xfrm>
        </p:grpSpPr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78A45633-C1B9-4942-8BAE-3A91FB55B385}"/>
                </a:ext>
              </a:extLst>
            </p:cNvPr>
            <p:cNvSpPr/>
            <p:nvPr/>
          </p:nvSpPr>
          <p:spPr>
            <a:xfrm>
              <a:off x="2070101" y="428624"/>
              <a:ext cx="533400" cy="45719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  <p:sp>
          <p:nvSpPr>
            <p:cNvPr id="13" name="object 5">
              <a:extLst>
                <a:ext uri="{FF2B5EF4-FFF2-40B4-BE49-F238E27FC236}">
                  <a16:creationId xmlns:a16="http://schemas.microsoft.com/office/drawing/2014/main" id="{75AC2B88-6DC5-49A5-A057-A4256DF05030}"/>
                </a:ext>
              </a:extLst>
            </p:cNvPr>
            <p:cNvSpPr/>
            <p:nvPr/>
          </p:nvSpPr>
          <p:spPr>
            <a:xfrm rot="5400000">
              <a:off x="1759902" y="662624"/>
              <a:ext cx="533401" cy="65405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FC5B8A7-18E7-4F72-A450-2B63517117CA}"/>
              </a:ext>
            </a:extLst>
          </p:cNvPr>
          <p:cNvGrpSpPr/>
          <p:nvPr/>
        </p:nvGrpSpPr>
        <p:grpSpPr>
          <a:xfrm>
            <a:off x="9102360" y="809627"/>
            <a:ext cx="579120" cy="533398"/>
            <a:chOff x="7861300" y="855346"/>
            <a:chExt cx="579120" cy="533398"/>
          </a:xfrm>
        </p:grpSpPr>
        <p:sp>
          <p:nvSpPr>
            <p:cNvPr id="15" name="object 5">
              <a:extLst>
                <a:ext uri="{FF2B5EF4-FFF2-40B4-BE49-F238E27FC236}">
                  <a16:creationId xmlns:a16="http://schemas.microsoft.com/office/drawing/2014/main" id="{631E2A02-22F2-4218-A8BE-DC9977CA92A3}"/>
                </a:ext>
              </a:extLst>
            </p:cNvPr>
            <p:cNvSpPr/>
            <p:nvPr/>
          </p:nvSpPr>
          <p:spPr>
            <a:xfrm rot="5400000" flipV="1">
              <a:off x="8150862" y="1099185"/>
              <a:ext cx="533398" cy="45719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  <p:sp>
          <p:nvSpPr>
            <p:cNvPr id="16" name="object 5">
              <a:extLst>
                <a:ext uri="{FF2B5EF4-FFF2-40B4-BE49-F238E27FC236}">
                  <a16:creationId xmlns:a16="http://schemas.microsoft.com/office/drawing/2014/main" id="{FB9D987A-7C6E-4E58-B238-CC77DEF12C10}"/>
                </a:ext>
              </a:extLst>
            </p:cNvPr>
            <p:cNvSpPr/>
            <p:nvPr/>
          </p:nvSpPr>
          <p:spPr>
            <a:xfrm rot="10800000">
              <a:off x="7861300" y="1343025"/>
              <a:ext cx="522605" cy="45719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</p:grpSp>
      <p:sp>
        <p:nvSpPr>
          <p:cNvPr id="17" name="object 3">
            <a:extLst>
              <a:ext uri="{FF2B5EF4-FFF2-40B4-BE49-F238E27FC236}">
                <a16:creationId xmlns:a16="http://schemas.microsoft.com/office/drawing/2014/main" id="{EC8BB927-2EAD-432C-8C16-13086826B657}"/>
              </a:ext>
            </a:extLst>
          </p:cNvPr>
          <p:cNvSpPr txBox="1">
            <a:spLocks/>
          </p:cNvSpPr>
          <p:nvPr/>
        </p:nvSpPr>
        <p:spPr>
          <a:xfrm>
            <a:off x="1026434" y="4086225"/>
            <a:ext cx="3597799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algn="ctr"/>
            <a:r>
              <a:rPr lang="fr-FR" sz="2400" spc="-105" dirty="0">
                <a:solidFill>
                  <a:srgbClr val="09493F"/>
                </a:solidFill>
                <a:latin typeface="Verdana"/>
                <a:cs typeface="Verdana"/>
              </a:rPr>
              <a:t>Cooking/</a:t>
            </a:r>
            <a:r>
              <a:rPr lang="fr-FR" sz="2400" spc="-105" dirty="0" err="1">
                <a:solidFill>
                  <a:srgbClr val="09493F"/>
                </a:solidFill>
                <a:latin typeface="Verdana"/>
                <a:cs typeface="Verdana"/>
              </a:rPr>
              <a:t>Baking</a:t>
            </a:r>
            <a:r>
              <a:rPr lang="fr-FR" sz="2400" spc="-105" dirty="0">
                <a:solidFill>
                  <a:srgbClr val="09493F"/>
                </a:solidFill>
                <a:latin typeface="Verdana"/>
                <a:cs typeface="Verdana"/>
              </a:rPr>
              <a:t> Club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552A28A-B551-5F82-0D0B-DF4D9210C7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34" y="1625462"/>
            <a:ext cx="3585146" cy="2390097"/>
          </a:xfrm>
          <a:prstGeom prst="rect">
            <a:avLst/>
          </a:prstGeom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id="{844E5476-5070-0257-2BE3-CFE45EE6218B}"/>
              </a:ext>
            </a:extLst>
          </p:cNvPr>
          <p:cNvSpPr txBox="1">
            <a:spLocks/>
          </p:cNvSpPr>
          <p:nvPr/>
        </p:nvSpPr>
        <p:spPr>
          <a:xfrm>
            <a:off x="5995749" y="4086225"/>
            <a:ext cx="3597799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algn="ctr"/>
            <a:r>
              <a:rPr lang="fr-FR" sz="2400" spc="-105" dirty="0">
                <a:solidFill>
                  <a:srgbClr val="09493F"/>
                </a:solidFill>
                <a:latin typeface="Verdana"/>
                <a:cs typeface="Verdana"/>
              </a:rPr>
              <a:t>Book Club</a:t>
            </a:r>
          </a:p>
        </p:txBody>
      </p:sp>
      <p:pic>
        <p:nvPicPr>
          <p:cNvPr id="3074" name="Picture 2" descr="amis à un club de livre - club de lecture jeune photos et images de collection">
            <a:extLst>
              <a:ext uri="{FF2B5EF4-FFF2-40B4-BE49-F238E27FC236}">
                <a16:creationId xmlns:a16="http://schemas.microsoft.com/office/drawing/2014/main" id="{5B175FC8-14F1-3E8E-F121-A8929CB42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818" y="1625462"/>
            <a:ext cx="3585146" cy="239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llustrations, cliparts, dessins animés et icônes de ampoule dans diverses aquarelles créatives. vecteur de concept de conception moderne. - arts mélangés">
            <a:extLst>
              <a:ext uri="{FF2B5EF4-FFF2-40B4-BE49-F238E27FC236}">
                <a16:creationId xmlns:a16="http://schemas.microsoft.com/office/drawing/2014/main" id="{2D9C3EC7-818C-EDA8-84C6-3B533705E3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3"/>
          <a:stretch/>
        </p:blipFill>
        <p:spPr bwMode="auto">
          <a:xfrm>
            <a:off x="1041191" y="4619625"/>
            <a:ext cx="3627869" cy="239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3">
            <a:extLst>
              <a:ext uri="{FF2B5EF4-FFF2-40B4-BE49-F238E27FC236}">
                <a16:creationId xmlns:a16="http://schemas.microsoft.com/office/drawing/2014/main" id="{77E9E498-7283-0297-9595-636D6D232923}"/>
              </a:ext>
            </a:extLst>
          </p:cNvPr>
          <p:cNvSpPr txBox="1">
            <a:spLocks/>
          </p:cNvSpPr>
          <p:nvPr/>
        </p:nvSpPr>
        <p:spPr>
          <a:xfrm>
            <a:off x="1041191" y="7134225"/>
            <a:ext cx="3597799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algn="ctr"/>
            <a:r>
              <a:rPr lang="fr-FR" sz="2400" spc="-105" dirty="0">
                <a:solidFill>
                  <a:srgbClr val="09493F"/>
                </a:solidFill>
                <a:latin typeface="Verdana"/>
                <a:cs typeface="Verdana"/>
              </a:rPr>
              <a:t>Art Club</a:t>
            </a: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D5369FB7-9EA3-B093-EEDC-15C44532C36B}"/>
              </a:ext>
            </a:extLst>
          </p:cNvPr>
          <p:cNvSpPr txBox="1">
            <a:spLocks/>
          </p:cNvSpPr>
          <p:nvPr/>
        </p:nvSpPr>
        <p:spPr>
          <a:xfrm>
            <a:off x="6024342" y="7121692"/>
            <a:ext cx="3597799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algn="ctr"/>
            <a:r>
              <a:rPr lang="fr-FR" sz="2400" spc="-105" dirty="0">
                <a:solidFill>
                  <a:srgbClr val="09493F"/>
                </a:solidFill>
                <a:latin typeface="Verdana"/>
                <a:cs typeface="Verdana"/>
              </a:rPr>
              <a:t>Model UN Club</a:t>
            </a:r>
          </a:p>
        </p:txBody>
      </p:sp>
      <p:pic>
        <p:nvPicPr>
          <p:cNvPr id="3080" name="Picture 8" descr="allée des nations (drapeaux) aux nations unies - nations unies photos et images de collection">
            <a:extLst>
              <a:ext uri="{FF2B5EF4-FFF2-40B4-BE49-F238E27FC236}">
                <a16:creationId xmlns:a16="http://schemas.microsoft.com/office/drawing/2014/main" id="{E08F83B9-701F-3F7D-FF07-7B05B8FA5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86" y="4619624"/>
            <a:ext cx="3585147" cy="239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5654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2CA95E5-A375-4C7F-9555-78647BD730CD}"/>
              </a:ext>
            </a:extLst>
          </p:cNvPr>
          <p:cNvSpPr/>
          <p:nvPr/>
        </p:nvSpPr>
        <p:spPr>
          <a:xfrm>
            <a:off x="0" y="1571625"/>
            <a:ext cx="10693400" cy="531155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D7E978E9-BCF8-4DA8-B871-15690C9CCADF}"/>
              </a:ext>
            </a:extLst>
          </p:cNvPr>
          <p:cNvSpPr txBox="1">
            <a:spLocks/>
          </p:cNvSpPr>
          <p:nvPr/>
        </p:nvSpPr>
        <p:spPr>
          <a:xfrm>
            <a:off x="2146300" y="160041"/>
            <a:ext cx="6362987" cy="8002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algn="ctr"/>
            <a:r>
              <a:rPr lang="fr-FR" sz="2800" b="1" spc="-105" dirty="0">
                <a:solidFill>
                  <a:srgbClr val="09493F"/>
                </a:solidFill>
                <a:latin typeface="Verdana"/>
                <a:cs typeface="Verdana"/>
              </a:rPr>
              <a:t>LE DUAL DIPLOMA</a:t>
            </a:r>
            <a:r>
              <a:rPr lang="fr-FR" sz="2800" spc="-105" dirty="0">
                <a:solidFill>
                  <a:srgbClr val="09493F"/>
                </a:solidFill>
                <a:latin typeface="Verdana"/>
                <a:cs typeface="Verdana"/>
              </a:rPr>
              <a:t> </a:t>
            </a:r>
          </a:p>
          <a:p>
            <a:pPr marL="12700" marR="5080" algn="ctr"/>
            <a:r>
              <a:rPr lang="fr-FR" sz="2400" spc="-105" dirty="0">
                <a:solidFill>
                  <a:srgbClr val="09493F"/>
                </a:solidFill>
                <a:latin typeface="Verdana"/>
                <a:cs typeface="Verdana"/>
              </a:rPr>
              <a:t>Interaction avec des Guest Speakers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23649D62-EA62-4B23-8500-92FC2CA13874}"/>
              </a:ext>
            </a:extLst>
          </p:cNvPr>
          <p:cNvGrpSpPr/>
          <p:nvPr/>
        </p:nvGrpSpPr>
        <p:grpSpPr>
          <a:xfrm>
            <a:off x="2070100" y="160041"/>
            <a:ext cx="609601" cy="533403"/>
            <a:chOff x="1993900" y="428624"/>
            <a:chExt cx="609601" cy="533403"/>
          </a:xfrm>
        </p:grpSpPr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78A45633-C1B9-4942-8BAE-3A91FB55B385}"/>
                </a:ext>
              </a:extLst>
            </p:cNvPr>
            <p:cNvSpPr/>
            <p:nvPr/>
          </p:nvSpPr>
          <p:spPr>
            <a:xfrm>
              <a:off x="2070101" y="428624"/>
              <a:ext cx="533400" cy="45719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  <p:sp>
          <p:nvSpPr>
            <p:cNvPr id="13" name="object 5">
              <a:extLst>
                <a:ext uri="{FF2B5EF4-FFF2-40B4-BE49-F238E27FC236}">
                  <a16:creationId xmlns:a16="http://schemas.microsoft.com/office/drawing/2014/main" id="{75AC2B88-6DC5-49A5-A057-A4256DF05030}"/>
                </a:ext>
              </a:extLst>
            </p:cNvPr>
            <p:cNvSpPr/>
            <p:nvPr/>
          </p:nvSpPr>
          <p:spPr>
            <a:xfrm rot="5400000">
              <a:off x="1759902" y="662624"/>
              <a:ext cx="533401" cy="65405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FC5B8A7-18E7-4F72-A450-2B63517117CA}"/>
              </a:ext>
            </a:extLst>
          </p:cNvPr>
          <p:cNvGrpSpPr/>
          <p:nvPr/>
        </p:nvGrpSpPr>
        <p:grpSpPr>
          <a:xfrm>
            <a:off x="7986682" y="494474"/>
            <a:ext cx="579120" cy="533398"/>
            <a:chOff x="7861300" y="855346"/>
            <a:chExt cx="579120" cy="533398"/>
          </a:xfrm>
        </p:grpSpPr>
        <p:sp>
          <p:nvSpPr>
            <p:cNvPr id="15" name="object 5">
              <a:extLst>
                <a:ext uri="{FF2B5EF4-FFF2-40B4-BE49-F238E27FC236}">
                  <a16:creationId xmlns:a16="http://schemas.microsoft.com/office/drawing/2014/main" id="{631E2A02-22F2-4218-A8BE-DC9977CA92A3}"/>
                </a:ext>
              </a:extLst>
            </p:cNvPr>
            <p:cNvSpPr/>
            <p:nvPr/>
          </p:nvSpPr>
          <p:spPr>
            <a:xfrm rot="5400000" flipV="1">
              <a:off x="8150862" y="1099185"/>
              <a:ext cx="533398" cy="45719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  <p:sp>
          <p:nvSpPr>
            <p:cNvPr id="16" name="object 5">
              <a:extLst>
                <a:ext uri="{FF2B5EF4-FFF2-40B4-BE49-F238E27FC236}">
                  <a16:creationId xmlns:a16="http://schemas.microsoft.com/office/drawing/2014/main" id="{FB9D987A-7C6E-4E58-B238-CC77DEF12C10}"/>
                </a:ext>
              </a:extLst>
            </p:cNvPr>
            <p:cNvSpPr/>
            <p:nvPr/>
          </p:nvSpPr>
          <p:spPr>
            <a:xfrm rot="10800000">
              <a:off x="7861300" y="1343025"/>
              <a:ext cx="522605" cy="45719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</p:grpSp>
      <p:sp>
        <p:nvSpPr>
          <p:cNvPr id="17" name="object 3">
            <a:extLst>
              <a:ext uri="{FF2B5EF4-FFF2-40B4-BE49-F238E27FC236}">
                <a16:creationId xmlns:a16="http://schemas.microsoft.com/office/drawing/2014/main" id="{D3C62ACE-813B-4CFC-9DCA-B44FE906B395}"/>
              </a:ext>
            </a:extLst>
          </p:cNvPr>
          <p:cNvSpPr txBox="1">
            <a:spLocks/>
          </p:cNvSpPr>
          <p:nvPr/>
        </p:nvSpPr>
        <p:spPr>
          <a:xfrm>
            <a:off x="2829258" y="5029894"/>
            <a:ext cx="2375286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algn="ctr"/>
            <a:r>
              <a:rPr lang="fr-FR" b="1" spc="-105" dirty="0">
                <a:solidFill>
                  <a:srgbClr val="09493F"/>
                </a:solidFill>
                <a:latin typeface="Verdana"/>
                <a:cs typeface="Verdana"/>
              </a:rPr>
              <a:t>Rita McGrath</a:t>
            </a:r>
          </a:p>
          <a:p>
            <a:pPr marL="12700" marR="5080" algn="ctr"/>
            <a:r>
              <a:rPr lang="fr-FR" spc="-105" dirty="0">
                <a:solidFill>
                  <a:srgbClr val="09493F"/>
                </a:solidFill>
                <a:latin typeface="Verdana"/>
                <a:cs typeface="Verdana"/>
              </a:rPr>
              <a:t>Autrice, conférencière et professeure à la Columbia Business </a:t>
            </a:r>
            <a:r>
              <a:rPr lang="fr-FR" spc="-105" dirty="0" err="1">
                <a:solidFill>
                  <a:srgbClr val="09493F"/>
                </a:solidFill>
                <a:latin typeface="Verdana"/>
                <a:cs typeface="Verdana"/>
              </a:rPr>
              <a:t>School</a:t>
            </a:r>
            <a:endParaRPr lang="fr-FR" spc="-105" dirty="0">
              <a:solidFill>
                <a:srgbClr val="09493F"/>
              </a:solidFill>
              <a:latin typeface="Verdana"/>
              <a:cs typeface="Verdana"/>
            </a:endParaRPr>
          </a:p>
        </p:txBody>
      </p:sp>
      <p:sp>
        <p:nvSpPr>
          <p:cNvPr id="18" name="object 3">
            <a:extLst>
              <a:ext uri="{FF2B5EF4-FFF2-40B4-BE49-F238E27FC236}">
                <a16:creationId xmlns:a16="http://schemas.microsoft.com/office/drawing/2014/main" id="{6FC6CF53-2784-4C45-87E2-15D9D0B7EFC9}"/>
              </a:ext>
            </a:extLst>
          </p:cNvPr>
          <p:cNvSpPr txBox="1">
            <a:spLocks/>
          </p:cNvSpPr>
          <p:nvPr/>
        </p:nvSpPr>
        <p:spPr>
          <a:xfrm>
            <a:off x="159654" y="5029894"/>
            <a:ext cx="2375284" cy="1661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algn="ctr"/>
            <a:r>
              <a:rPr lang="fr-FR" b="1" spc="-105" dirty="0" err="1">
                <a:solidFill>
                  <a:srgbClr val="09493F"/>
                </a:solidFill>
                <a:latin typeface="Verdana"/>
                <a:cs typeface="Verdana"/>
              </a:rPr>
              <a:t>Rajen</a:t>
            </a:r>
            <a:r>
              <a:rPr lang="fr-FR" b="1" spc="-105" dirty="0">
                <a:solidFill>
                  <a:srgbClr val="09493F"/>
                </a:solidFill>
                <a:latin typeface="Verdana"/>
                <a:cs typeface="Verdana"/>
              </a:rPr>
              <a:t> Sheth </a:t>
            </a:r>
          </a:p>
          <a:p>
            <a:pPr marL="12700" marR="5080" algn="ctr"/>
            <a:r>
              <a:rPr lang="en-US" spc="-105" dirty="0">
                <a:solidFill>
                  <a:srgbClr val="09493F"/>
                </a:solidFill>
                <a:latin typeface="Verdana"/>
                <a:cs typeface="Verdana"/>
              </a:rPr>
              <a:t>CEO de Kyron Learning, </a:t>
            </a:r>
            <a:r>
              <a:rPr lang="en-US" spc="-105" dirty="0" err="1">
                <a:solidFill>
                  <a:srgbClr val="09493F"/>
                </a:solidFill>
                <a:latin typeface="Verdana"/>
                <a:cs typeface="Verdana"/>
              </a:rPr>
              <a:t>ancien</a:t>
            </a:r>
            <a:r>
              <a:rPr lang="en-US" spc="-105" dirty="0">
                <a:solidFill>
                  <a:srgbClr val="09493F"/>
                </a:solidFill>
                <a:latin typeface="Verdana"/>
                <a:cs typeface="Verdana"/>
              </a:rPr>
              <a:t> Vice </a:t>
            </a:r>
            <a:r>
              <a:rPr lang="en-US" spc="-105" dirty="0" err="1">
                <a:solidFill>
                  <a:srgbClr val="09493F"/>
                </a:solidFill>
                <a:latin typeface="Verdana"/>
                <a:cs typeface="Verdana"/>
              </a:rPr>
              <a:t>Président</a:t>
            </a:r>
            <a:r>
              <a:rPr lang="en-US" spc="-105" dirty="0">
                <a:solidFill>
                  <a:srgbClr val="09493F"/>
                </a:solidFill>
                <a:latin typeface="Verdana"/>
                <a:cs typeface="Verdana"/>
              </a:rPr>
              <a:t> de Google Cloud AI and Industry Solutions</a:t>
            </a:r>
            <a:endParaRPr lang="fr-FR" spc="-105" dirty="0">
              <a:solidFill>
                <a:srgbClr val="09493F"/>
              </a:solidFill>
              <a:latin typeface="Verdana"/>
              <a:cs typeface="Verdana"/>
            </a:endParaRPr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14D362F4-7ACA-4641-873F-9FB6F35C6A6D}"/>
              </a:ext>
            </a:extLst>
          </p:cNvPr>
          <p:cNvSpPr txBox="1">
            <a:spLocks/>
          </p:cNvSpPr>
          <p:nvPr/>
        </p:nvSpPr>
        <p:spPr>
          <a:xfrm>
            <a:off x="5488858" y="5029894"/>
            <a:ext cx="2375284" cy="1661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algn="ctr"/>
            <a:r>
              <a:rPr lang="fr-FR" b="1" spc="-105" dirty="0">
                <a:solidFill>
                  <a:srgbClr val="09493F"/>
                </a:solidFill>
                <a:latin typeface="Verdana"/>
                <a:cs typeface="Verdana"/>
              </a:rPr>
              <a:t>Guy Kawasaki</a:t>
            </a:r>
          </a:p>
          <a:p>
            <a:pPr marL="12700" marR="5080" algn="ctr"/>
            <a:r>
              <a:rPr lang="fr-FR" spc="-105" dirty="0">
                <a:solidFill>
                  <a:srgbClr val="09493F"/>
                </a:solidFill>
                <a:latin typeface="Verdana"/>
                <a:cs typeface="Verdana"/>
              </a:rPr>
              <a:t>Spécialiste du marketing, auteur et investisseur en capital-risque de la Silicon Valley</a:t>
            </a:r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A988F885-4808-470C-8BAD-1C5CCCBB37DA}"/>
              </a:ext>
            </a:extLst>
          </p:cNvPr>
          <p:cNvSpPr txBox="1">
            <a:spLocks/>
          </p:cNvSpPr>
          <p:nvPr/>
        </p:nvSpPr>
        <p:spPr>
          <a:xfrm>
            <a:off x="8166936" y="5029894"/>
            <a:ext cx="2375285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algn="ctr"/>
            <a:r>
              <a:rPr lang="fr-FR" b="1" spc="-105" dirty="0" err="1">
                <a:solidFill>
                  <a:srgbClr val="09493F"/>
                </a:solidFill>
                <a:latin typeface="Verdana"/>
                <a:cs typeface="Verdana"/>
              </a:rPr>
              <a:t>Lt</a:t>
            </a:r>
            <a:r>
              <a:rPr lang="fr-FR" b="1" spc="-105" dirty="0">
                <a:solidFill>
                  <a:srgbClr val="09493F"/>
                </a:solidFill>
                <a:latin typeface="Verdana"/>
                <a:cs typeface="Verdana"/>
              </a:rPr>
              <a:t>. Commander Caroline Johnson</a:t>
            </a:r>
          </a:p>
          <a:p>
            <a:pPr marL="12700" marR="5080" algn="ctr"/>
            <a:r>
              <a:rPr lang="fr-FR" spc="-105" dirty="0">
                <a:solidFill>
                  <a:srgbClr val="09493F"/>
                </a:solidFill>
                <a:latin typeface="Verdana"/>
                <a:cs typeface="Verdana"/>
              </a:rPr>
              <a:t>Aviatrice diplômée de l'Académie navale des États-Unis</a:t>
            </a:r>
          </a:p>
        </p:txBody>
      </p:sp>
      <p:pic>
        <p:nvPicPr>
          <p:cNvPr id="4098" name="Picture 2" descr="Rajen Sheth, Kyron Learning — Cambiar Education">
            <a:extLst>
              <a:ext uri="{FF2B5EF4-FFF2-40B4-BE49-F238E27FC236}">
                <a16:creationId xmlns:a16="http://schemas.microsoft.com/office/drawing/2014/main" id="{7C0499D0-7263-CFD6-DF74-6329B008AB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4" r="16792"/>
          <a:stretch/>
        </p:blipFill>
        <p:spPr bwMode="auto">
          <a:xfrm>
            <a:off x="165100" y="1908317"/>
            <a:ext cx="2370606" cy="286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bout the Authors – Discovery Driven Growth">
            <a:extLst>
              <a:ext uri="{FF2B5EF4-FFF2-40B4-BE49-F238E27FC236}">
                <a16:creationId xmlns:a16="http://schemas.microsoft.com/office/drawing/2014/main" id="{F39CDCB0-BB4A-F8DB-78EE-A014AE777E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5" r="5931"/>
          <a:stretch/>
        </p:blipFill>
        <p:spPr bwMode="auto">
          <a:xfrm>
            <a:off x="2829259" y="1908316"/>
            <a:ext cx="2375285" cy="286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Guy Kawasaki - Wikipedia">
            <a:extLst>
              <a:ext uri="{FF2B5EF4-FFF2-40B4-BE49-F238E27FC236}">
                <a16:creationId xmlns:a16="http://schemas.microsoft.com/office/drawing/2014/main" id="{A86958A9-FBE0-AFB4-2386-0C7987E519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8" t="-267" r="23522" b="685"/>
          <a:stretch/>
        </p:blipFill>
        <p:spPr bwMode="auto">
          <a:xfrm>
            <a:off x="5498098" y="1914285"/>
            <a:ext cx="2375285" cy="285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ENGAGE - Caroline Johnson">
            <a:extLst>
              <a:ext uri="{FF2B5EF4-FFF2-40B4-BE49-F238E27FC236}">
                <a16:creationId xmlns:a16="http://schemas.microsoft.com/office/drawing/2014/main" id="{E3ED0528-4343-747A-00D4-2BDE16D089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9" r="8279"/>
          <a:stretch/>
        </p:blipFill>
        <p:spPr bwMode="auto">
          <a:xfrm>
            <a:off x="8166937" y="1904104"/>
            <a:ext cx="2375285" cy="284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6398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0"/>
          <p:cNvSpPr txBox="1"/>
          <p:nvPr/>
        </p:nvSpPr>
        <p:spPr>
          <a:xfrm>
            <a:off x="461631" y="2997114"/>
            <a:ext cx="9803752" cy="11503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79400"/>
              </a:lnSpc>
            </a:pPr>
            <a:r>
              <a:rPr lang="fr-FR" sz="4200" i="1" spc="-370" dirty="0">
                <a:solidFill>
                  <a:srgbClr val="09493F"/>
                </a:solidFill>
                <a:latin typeface="Verdana"/>
                <a:cs typeface="Verdana"/>
              </a:rPr>
              <a:t>Le Dual Diploma en pratique </a:t>
            </a:r>
          </a:p>
          <a:p>
            <a:pPr marL="29845" marR="118745" algn="ctr">
              <a:lnSpc>
                <a:spcPts val="2500"/>
              </a:lnSpc>
              <a:spcBef>
                <a:spcPts val="2445"/>
              </a:spcBef>
              <a:tabLst>
                <a:tab pos="259079" algn="l"/>
              </a:tabLst>
            </a:pPr>
            <a:r>
              <a:rPr lang="fr-FR" sz="2200" i="1" spc="-195" dirty="0">
                <a:solidFill>
                  <a:srgbClr val="6D6E71"/>
                </a:solidFill>
                <a:latin typeface="Verdana"/>
                <a:cs typeface="Verdana"/>
              </a:rPr>
              <a:t>Test d’admission, outils de travail, méthodologie </a:t>
            </a:r>
            <a:r>
              <a:rPr lang="mr-IN" sz="2200" i="1" spc="-195" dirty="0">
                <a:solidFill>
                  <a:srgbClr val="6D6E71"/>
                </a:solidFill>
                <a:latin typeface="Verdana"/>
                <a:cs typeface="Verdana"/>
              </a:rPr>
              <a:t>…</a:t>
            </a:r>
            <a:endParaRPr lang="fr-FR" sz="2200" dirty="0">
              <a:latin typeface="Verdana"/>
              <a:cs typeface="Verdana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1D1A9F00-7F8F-4CE7-A78A-57E2CB6F7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0F0121F-6573-47AB-B793-067E049249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624" y="0"/>
            <a:ext cx="11829362" cy="789020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88F181B-7C1F-4E3C-9745-6BEA0BA53620}"/>
              </a:ext>
            </a:extLst>
          </p:cNvPr>
          <p:cNvSpPr/>
          <p:nvPr/>
        </p:nvSpPr>
        <p:spPr>
          <a:xfrm>
            <a:off x="-373962" y="4162425"/>
            <a:ext cx="11829362" cy="1600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34A09DE-4657-49F2-B0C9-561D95FC46FD}"/>
              </a:ext>
            </a:extLst>
          </p:cNvPr>
          <p:cNvSpPr txBox="1"/>
          <p:nvPr/>
        </p:nvSpPr>
        <p:spPr>
          <a:xfrm>
            <a:off x="-368300" y="4755956"/>
            <a:ext cx="11829362" cy="53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 algn="ctr">
              <a:lnSpc>
                <a:spcPct val="79400"/>
              </a:lnSpc>
            </a:pPr>
            <a:r>
              <a:rPr lang="fr-FR" sz="3600" b="1" spc="-370" dirty="0">
                <a:solidFill>
                  <a:srgbClr val="09493F"/>
                </a:solidFill>
                <a:latin typeface="Verdana"/>
                <a:cs typeface="Verdana"/>
              </a:rPr>
              <a:t>Le diplôme</a:t>
            </a:r>
            <a:endParaRPr lang="fr-FR" sz="1800" b="1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52820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>
            <a:extLst>
              <a:ext uri="{FF2B5EF4-FFF2-40B4-BE49-F238E27FC236}">
                <a16:creationId xmlns:a16="http://schemas.microsoft.com/office/drawing/2014/main" id="{471956A0-6A63-4372-9E6B-0AA247194E3A}"/>
              </a:ext>
            </a:extLst>
          </p:cNvPr>
          <p:cNvSpPr/>
          <p:nvPr/>
        </p:nvSpPr>
        <p:spPr>
          <a:xfrm>
            <a:off x="8737364" y="-37419"/>
            <a:ext cx="2337384" cy="29663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2235889" y="6706822"/>
            <a:ext cx="6467392" cy="5761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4200"/>
              </a:lnSpc>
            </a:pPr>
            <a:r>
              <a:rPr lang="fr-FR" i="1" spc="-120" dirty="0">
                <a:solidFill>
                  <a:srgbClr val="0F4A3F"/>
                </a:solidFill>
                <a:latin typeface="Verdana"/>
                <a:cs typeface="Verdana"/>
              </a:rPr>
              <a:t>Ce diplôme est homologué, </a:t>
            </a:r>
          </a:p>
          <a:p>
            <a:pPr marL="12700" marR="5080" algn="ctr">
              <a:lnSpc>
                <a:spcPct val="104200"/>
              </a:lnSpc>
            </a:pPr>
            <a:r>
              <a:rPr lang="fr-FR" i="1" spc="-120" dirty="0">
                <a:solidFill>
                  <a:srgbClr val="0F4A3F"/>
                </a:solidFill>
                <a:latin typeface="Verdana"/>
                <a:cs typeface="Verdana"/>
              </a:rPr>
              <a:t>reconnu par les universités aux Etats-Unis et dans le monde.</a:t>
            </a:r>
            <a:endParaRPr lang="fr-FR" i="1" dirty="0">
              <a:latin typeface="Verdana"/>
              <a:cs typeface="Verdana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1BCCCA7-F1D4-1CDA-9FC0-018A4C3122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6932" y="123825"/>
            <a:ext cx="8319536" cy="642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0542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7BF03B0-652C-4164-58E7-9D4A444021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021" y="-28575"/>
            <a:ext cx="11345439" cy="7562850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8210B4E3-D68F-6F78-E2AF-64CE4F69E0DD}"/>
              </a:ext>
            </a:extLst>
          </p:cNvPr>
          <p:cNvGrpSpPr/>
          <p:nvPr/>
        </p:nvGrpSpPr>
        <p:grpSpPr>
          <a:xfrm>
            <a:off x="2631347" y="47504"/>
            <a:ext cx="609601" cy="533403"/>
            <a:chOff x="1993900" y="428624"/>
            <a:chExt cx="609601" cy="533403"/>
          </a:xfrm>
        </p:grpSpPr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03280D55-3901-9CBD-3527-6845A57AF594}"/>
                </a:ext>
              </a:extLst>
            </p:cNvPr>
            <p:cNvSpPr/>
            <p:nvPr/>
          </p:nvSpPr>
          <p:spPr>
            <a:xfrm>
              <a:off x="2070101" y="428624"/>
              <a:ext cx="533400" cy="45719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61C6929F-872A-BE7B-4208-86B25E7D60A0}"/>
                </a:ext>
              </a:extLst>
            </p:cNvPr>
            <p:cNvSpPr/>
            <p:nvPr/>
          </p:nvSpPr>
          <p:spPr>
            <a:xfrm rot="5400000">
              <a:off x="1759902" y="662624"/>
              <a:ext cx="533401" cy="65405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43B87BF-29C1-69CC-2801-CFD9316BF836}"/>
              </a:ext>
            </a:extLst>
          </p:cNvPr>
          <p:cNvGrpSpPr/>
          <p:nvPr/>
        </p:nvGrpSpPr>
        <p:grpSpPr>
          <a:xfrm>
            <a:off x="7404100" y="611295"/>
            <a:ext cx="579120" cy="533398"/>
            <a:chOff x="7861300" y="855346"/>
            <a:chExt cx="579120" cy="533398"/>
          </a:xfrm>
        </p:grpSpPr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A8693815-C3F6-1C91-FA17-E1501D802760}"/>
                </a:ext>
              </a:extLst>
            </p:cNvPr>
            <p:cNvSpPr/>
            <p:nvPr/>
          </p:nvSpPr>
          <p:spPr>
            <a:xfrm rot="5400000" flipV="1">
              <a:off x="8150862" y="1099185"/>
              <a:ext cx="533398" cy="45719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4AEA1DED-025F-BCBD-7D17-76AEA205621E}"/>
                </a:ext>
              </a:extLst>
            </p:cNvPr>
            <p:cNvSpPr/>
            <p:nvPr/>
          </p:nvSpPr>
          <p:spPr>
            <a:xfrm rot="10800000">
              <a:off x="7861300" y="1343025"/>
              <a:ext cx="522605" cy="45719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</p:grpSp>
      <p:sp>
        <p:nvSpPr>
          <p:cNvPr id="20" name="object 3">
            <a:extLst>
              <a:ext uri="{FF2B5EF4-FFF2-40B4-BE49-F238E27FC236}">
                <a16:creationId xmlns:a16="http://schemas.microsoft.com/office/drawing/2014/main" id="{9C8A0B76-2337-A866-1468-090DCEAAD279}"/>
              </a:ext>
            </a:extLst>
          </p:cNvPr>
          <p:cNvSpPr txBox="1">
            <a:spLocks/>
          </p:cNvSpPr>
          <p:nvPr/>
        </p:nvSpPr>
        <p:spPr>
          <a:xfrm>
            <a:off x="2696752" y="211186"/>
            <a:ext cx="5240749" cy="8002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algn="ctr"/>
            <a:r>
              <a:rPr lang="fr-FR" sz="2800" b="1" spc="-105" dirty="0">
                <a:solidFill>
                  <a:schemeClr val="bg1"/>
                </a:solidFill>
                <a:latin typeface="Verdana"/>
                <a:cs typeface="Verdana"/>
              </a:rPr>
              <a:t>Remise de Diplômes</a:t>
            </a:r>
            <a:r>
              <a:rPr lang="fr-FR" sz="2800" spc="-10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</a:p>
          <a:p>
            <a:pPr marL="12700" marR="5080" algn="ctr"/>
            <a:r>
              <a:rPr lang="fr-FR" sz="2400" b="1" spc="-105" dirty="0">
                <a:solidFill>
                  <a:schemeClr val="bg1"/>
                </a:solidFill>
                <a:latin typeface="Verdana"/>
                <a:cs typeface="Verdana"/>
              </a:rPr>
              <a:t>Class of 2023</a:t>
            </a:r>
          </a:p>
        </p:txBody>
      </p:sp>
    </p:spTree>
    <p:extLst>
      <p:ext uri="{BB962C8B-B14F-4D97-AF65-F5344CB8AC3E}">
        <p14:creationId xmlns:p14="http://schemas.microsoft.com/office/powerpoint/2010/main" val="39812186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E80F43F-3DEA-2716-40D7-C682FDA99D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680" y="0"/>
            <a:ext cx="11690780" cy="7562850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5CA71F5F-268E-4438-80DB-4EE1C7D309E3}"/>
              </a:ext>
            </a:extLst>
          </p:cNvPr>
          <p:cNvGrpSpPr/>
          <p:nvPr/>
        </p:nvGrpSpPr>
        <p:grpSpPr>
          <a:xfrm>
            <a:off x="2631347" y="47504"/>
            <a:ext cx="609601" cy="533403"/>
            <a:chOff x="1993900" y="428624"/>
            <a:chExt cx="609601" cy="533403"/>
          </a:xfrm>
        </p:grpSpPr>
        <p:sp>
          <p:nvSpPr>
            <p:cNvPr id="15" name="object 5">
              <a:extLst>
                <a:ext uri="{FF2B5EF4-FFF2-40B4-BE49-F238E27FC236}">
                  <a16:creationId xmlns:a16="http://schemas.microsoft.com/office/drawing/2014/main" id="{D90C3487-1E32-4434-9A23-7829E11F9F0D}"/>
                </a:ext>
              </a:extLst>
            </p:cNvPr>
            <p:cNvSpPr/>
            <p:nvPr/>
          </p:nvSpPr>
          <p:spPr>
            <a:xfrm>
              <a:off x="2070101" y="428624"/>
              <a:ext cx="533400" cy="45719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  <p:sp>
          <p:nvSpPr>
            <p:cNvPr id="16" name="object 5">
              <a:extLst>
                <a:ext uri="{FF2B5EF4-FFF2-40B4-BE49-F238E27FC236}">
                  <a16:creationId xmlns:a16="http://schemas.microsoft.com/office/drawing/2014/main" id="{6D2E6C70-51A1-46FB-9E11-02B3C568DD3F}"/>
                </a:ext>
              </a:extLst>
            </p:cNvPr>
            <p:cNvSpPr/>
            <p:nvPr/>
          </p:nvSpPr>
          <p:spPr>
            <a:xfrm rot="5400000">
              <a:off x="1759902" y="662624"/>
              <a:ext cx="533401" cy="65405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1E348C8-0698-4618-94CB-B977028BDD60}"/>
              </a:ext>
            </a:extLst>
          </p:cNvPr>
          <p:cNvGrpSpPr/>
          <p:nvPr/>
        </p:nvGrpSpPr>
        <p:grpSpPr>
          <a:xfrm>
            <a:off x="7404100" y="611295"/>
            <a:ext cx="579120" cy="533398"/>
            <a:chOff x="7861300" y="855346"/>
            <a:chExt cx="579120" cy="533398"/>
          </a:xfrm>
        </p:grpSpPr>
        <p:sp>
          <p:nvSpPr>
            <p:cNvPr id="18" name="object 5">
              <a:extLst>
                <a:ext uri="{FF2B5EF4-FFF2-40B4-BE49-F238E27FC236}">
                  <a16:creationId xmlns:a16="http://schemas.microsoft.com/office/drawing/2014/main" id="{0328C37C-2A91-403C-8A56-532A447C4F3A}"/>
                </a:ext>
              </a:extLst>
            </p:cNvPr>
            <p:cNvSpPr/>
            <p:nvPr/>
          </p:nvSpPr>
          <p:spPr>
            <a:xfrm rot="5400000" flipV="1">
              <a:off x="8150862" y="1099185"/>
              <a:ext cx="533398" cy="45719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  <p:sp>
          <p:nvSpPr>
            <p:cNvPr id="19" name="object 5">
              <a:extLst>
                <a:ext uri="{FF2B5EF4-FFF2-40B4-BE49-F238E27FC236}">
                  <a16:creationId xmlns:a16="http://schemas.microsoft.com/office/drawing/2014/main" id="{2A7D5378-D292-4574-8C2E-EC747BCF8D24}"/>
                </a:ext>
              </a:extLst>
            </p:cNvPr>
            <p:cNvSpPr/>
            <p:nvPr/>
          </p:nvSpPr>
          <p:spPr>
            <a:xfrm rot="10800000">
              <a:off x="7861300" y="1343025"/>
              <a:ext cx="522605" cy="45719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</p:grpSp>
      <p:sp>
        <p:nvSpPr>
          <p:cNvPr id="13" name="object 3">
            <a:extLst>
              <a:ext uri="{FF2B5EF4-FFF2-40B4-BE49-F238E27FC236}">
                <a16:creationId xmlns:a16="http://schemas.microsoft.com/office/drawing/2014/main" id="{13F02C63-61EC-4A22-BE67-E2D82EA4D800}"/>
              </a:ext>
            </a:extLst>
          </p:cNvPr>
          <p:cNvSpPr txBox="1">
            <a:spLocks/>
          </p:cNvSpPr>
          <p:nvPr/>
        </p:nvSpPr>
        <p:spPr>
          <a:xfrm>
            <a:off x="2696752" y="211186"/>
            <a:ext cx="5240749" cy="8002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algn="ctr"/>
            <a:r>
              <a:rPr lang="fr-FR" sz="2800" b="1" spc="-105" dirty="0">
                <a:solidFill>
                  <a:schemeClr val="bg1"/>
                </a:solidFill>
                <a:latin typeface="Verdana"/>
                <a:cs typeface="Verdana"/>
              </a:rPr>
              <a:t>Remise de Diplômes</a:t>
            </a:r>
            <a:r>
              <a:rPr lang="fr-FR" sz="2800" spc="-105" dirty="0">
                <a:solidFill>
                  <a:schemeClr val="bg1"/>
                </a:solidFill>
                <a:latin typeface="Verdana"/>
                <a:cs typeface="Verdana"/>
              </a:rPr>
              <a:t> </a:t>
            </a:r>
          </a:p>
          <a:p>
            <a:pPr marL="12700" marR="5080" algn="ctr"/>
            <a:r>
              <a:rPr lang="fr-FR" sz="2400" b="1" spc="-105" dirty="0">
                <a:solidFill>
                  <a:schemeClr val="bg1"/>
                </a:solidFill>
                <a:latin typeface="Verdana"/>
                <a:cs typeface="Verdana"/>
              </a:rPr>
              <a:t>Class of 2023</a:t>
            </a:r>
          </a:p>
        </p:txBody>
      </p:sp>
    </p:spTree>
    <p:extLst>
      <p:ext uri="{BB962C8B-B14F-4D97-AF65-F5344CB8AC3E}">
        <p14:creationId xmlns:p14="http://schemas.microsoft.com/office/powerpoint/2010/main" val="30267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12"/>
            <a:ext cx="10692130" cy="7560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lang="fr-FR" sz="2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lang="fr-FR" sz="2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lang="fr-FR" sz="2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lang="fr-FR" sz="2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lang="fr-FR" sz="2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lang="fr-FR" sz="2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lang="fr-FR" sz="2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lang="fr-FR" sz="2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lang="fr-FR" sz="2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lang="fr-FR" sz="2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lang="fr-FR" sz="2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lang="fr-FR" sz="2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lang="fr-FR" sz="2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lang="fr-FR" sz="2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lang="fr-FR" sz="2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lang="fr-FR" sz="2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lang="fr-FR" sz="2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lang="fr-FR" sz="2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lang="fr-FR" sz="2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lang="fr-FR" sz="2300" dirty="0">
              <a:latin typeface="Times New Roman"/>
              <a:cs typeface="Times New Roman"/>
            </a:endParaRPr>
          </a:p>
          <a:p>
            <a:pPr marL="4283710">
              <a:lnSpc>
                <a:spcPct val="100000"/>
              </a:lnSpc>
              <a:spcBef>
                <a:spcPts val="1460"/>
              </a:spcBef>
              <a:tabLst>
                <a:tab pos="10248900" algn="r"/>
              </a:tabLst>
            </a:pPr>
            <a:r>
              <a:rPr lang="fr-FR" sz="1400" spc="65" dirty="0">
                <a:solidFill>
                  <a:srgbClr val="09493F"/>
                </a:solidFill>
                <a:latin typeface="Cambria"/>
                <a:cs typeface="Cambria"/>
              </a:rPr>
              <a:t>Diploma</a:t>
            </a:r>
            <a:r>
              <a:rPr lang="fr-FR" sz="1400" spc="245" dirty="0">
                <a:solidFill>
                  <a:srgbClr val="09493F"/>
                </a:solidFill>
                <a:latin typeface="Cambria"/>
                <a:cs typeface="Cambria"/>
              </a:rPr>
              <a:t> </a:t>
            </a:r>
            <a:r>
              <a:rPr lang="fr-FR" sz="1400" spc="70" dirty="0">
                <a:solidFill>
                  <a:srgbClr val="09493F"/>
                </a:solidFill>
                <a:latin typeface="Cambria"/>
                <a:cs typeface="Cambria"/>
              </a:rPr>
              <a:t>Dual</a:t>
            </a:r>
            <a:r>
              <a:rPr lang="fr-FR" sz="1400" spc="240" dirty="0">
                <a:solidFill>
                  <a:srgbClr val="09493F"/>
                </a:solidFill>
                <a:latin typeface="Cambria"/>
                <a:cs typeface="Cambria"/>
              </a:rPr>
              <a:t> </a:t>
            </a:r>
            <a:r>
              <a:rPr lang="fr-FR" sz="1400" spc="55" dirty="0">
                <a:solidFill>
                  <a:srgbClr val="09493F"/>
                </a:solidFill>
                <a:latin typeface="Cambria"/>
                <a:cs typeface="Cambria"/>
              </a:rPr>
              <a:t>Internacional</a:t>
            </a:r>
            <a:r>
              <a:rPr lang="fr-FR" sz="2300" spc="55" dirty="0">
                <a:solidFill>
                  <a:srgbClr val="09493F"/>
                </a:solidFill>
                <a:latin typeface="Cambria"/>
                <a:cs typeface="Cambria"/>
              </a:rPr>
              <a:t>	</a:t>
            </a:r>
            <a:r>
              <a:rPr lang="fr-FR" sz="2300" spc="-125" dirty="0">
                <a:solidFill>
                  <a:srgbClr val="09493F"/>
                </a:solidFill>
                <a:latin typeface="Cambria"/>
                <a:cs typeface="Cambria"/>
              </a:rPr>
              <a:t>05</a:t>
            </a:r>
            <a:endParaRPr lang="fr-FR" sz="2300" dirty="0">
              <a:latin typeface="Cambria"/>
              <a:cs typeface="Cambri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2541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0" y="7559992"/>
                </a:moveTo>
                <a:lnTo>
                  <a:pt x="10692003" y="7559992"/>
                </a:lnTo>
                <a:lnTo>
                  <a:pt x="10692003" y="0"/>
                </a:lnTo>
                <a:lnTo>
                  <a:pt x="0" y="0"/>
                </a:lnTo>
                <a:lnTo>
                  <a:pt x="0" y="7559992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5" name="object 5"/>
          <p:cNvSpPr txBox="1"/>
          <p:nvPr/>
        </p:nvSpPr>
        <p:spPr>
          <a:xfrm>
            <a:off x="546100" y="3095625"/>
            <a:ext cx="9804943" cy="10600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355600" algn="ctr">
              <a:lnSpc>
                <a:spcPct val="80000"/>
              </a:lnSpc>
            </a:pPr>
            <a:r>
              <a:rPr lang="fr-FR" sz="4000" b="1" spc="-130" dirty="0" err="1">
                <a:solidFill>
                  <a:srgbClr val="09493F"/>
                </a:solidFill>
                <a:latin typeface="Verdana"/>
                <a:cs typeface="Verdana"/>
              </a:rPr>
              <a:t>Academica</a:t>
            </a:r>
            <a:r>
              <a:rPr lang="fr-FR" sz="4000" b="1" spc="-130" dirty="0">
                <a:solidFill>
                  <a:srgbClr val="09493F"/>
                </a:solidFill>
                <a:latin typeface="Verdana"/>
                <a:cs typeface="Verdana"/>
              </a:rPr>
              <a:t> Dual </a:t>
            </a:r>
            <a:r>
              <a:rPr lang="fr-FR" sz="4000" b="1" spc="-130" dirty="0" err="1">
                <a:solidFill>
                  <a:srgbClr val="09493F"/>
                </a:solidFill>
                <a:latin typeface="Verdana"/>
                <a:cs typeface="Verdana"/>
              </a:rPr>
              <a:t>Diploma</a:t>
            </a:r>
            <a:endParaRPr lang="fr-FR" sz="4000" b="1" spc="-130" dirty="0">
              <a:solidFill>
                <a:srgbClr val="09493F"/>
              </a:solidFill>
              <a:latin typeface="Verdana"/>
              <a:cs typeface="Verdana"/>
            </a:endParaRPr>
          </a:p>
          <a:p>
            <a:pPr marL="12700" marR="5080" algn="ctr">
              <a:lnSpc>
                <a:spcPct val="150000"/>
              </a:lnSpc>
              <a:spcBef>
                <a:spcPts val="950"/>
              </a:spcBef>
            </a:pPr>
            <a:r>
              <a:rPr lang="fr-FR" sz="2200" i="1" spc="-195" dirty="0">
                <a:solidFill>
                  <a:srgbClr val="6D6E71"/>
                </a:solidFill>
                <a:latin typeface="Verdana"/>
                <a:cs typeface="Verdana"/>
              </a:rPr>
              <a:t>1 Programme, </a:t>
            </a:r>
            <a:r>
              <a:rPr lang="fr-FR" sz="2200" i="1" spc="-150" dirty="0">
                <a:solidFill>
                  <a:srgbClr val="6D6E71"/>
                </a:solidFill>
                <a:latin typeface="Verdana"/>
                <a:cs typeface="Verdana"/>
              </a:rPr>
              <a:t>2 Diplômes, 3 Objectifs</a:t>
            </a:r>
            <a:endParaRPr lang="fr-FR" sz="2200" dirty="0">
              <a:latin typeface="Verdana"/>
              <a:cs typeface="Verdana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2"/>
          <a:srcRect t="18499" r="1555" b="36109"/>
          <a:stretch/>
        </p:blipFill>
        <p:spPr>
          <a:xfrm>
            <a:off x="0" y="-21661"/>
            <a:ext cx="10693400" cy="272934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/>
          <a:srcRect t="52355" r="1555" b="-35"/>
          <a:stretch/>
        </p:blipFill>
        <p:spPr>
          <a:xfrm>
            <a:off x="0" y="4724447"/>
            <a:ext cx="10693400" cy="286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3621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Capture d'écran 2018-12-03 16.29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1495425"/>
            <a:ext cx="3794202" cy="4011635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AE05E6A-F77B-4757-A053-FD2DD64D1242}"/>
              </a:ext>
            </a:extLst>
          </p:cNvPr>
          <p:cNvGraphicFramePr/>
          <p:nvPr/>
        </p:nvGraphicFramePr>
        <p:xfrm>
          <a:off x="2088778" y="2577888"/>
          <a:ext cx="7315200" cy="3683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object 3"/>
          <p:cNvSpPr txBox="1">
            <a:spLocks/>
          </p:cNvSpPr>
          <p:nvPr/>
        </p:nvSpPr>
        <p:spPr>
          <a:xfrm>
            <a:off x="2059305" y="504825"/>
            <a:ext cx="6324599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algn="ctr"/>
            <a:r>
              <a:rPr lang="fr-FR" sz="2800" b="1" spc="-105" dirty="0">
                <a:solidFill>
                  <a:srgbClr val="09493F"/>
                </a:solidFill>
                <a:latin typeface="Verdana"/>
                <a:cs typeface="Verdana"/>
              </a:rPr>
              <a:t>LE DUAL DIPLOMA</a:t>
            </a:r>
            <a:r>
              <a:rPr lang="fr-FR" sz="2800" spc="-105" dirty="0">
                <a:solidFill>
                  <a:srgbClr val="09493F"/>
                </a:solidFill>
                <a:latin typeface="Verdana"/>
                <a:cs typeface="Verdana"/>
              </a:rPr>
              <a:t> </a:t>
            </a:r>
          </a:p>
          <a:p>
            <a:pPr marL="12700" marR="5080" algn="ctr"/>
            <a:r>
              <a:rPr lang="fr-FR" sz="2800" spc="-105" dirty="0">
                <a:solidFill>
                  <a:srgbClr val="09493F"/>
                </a:solidFill>
                <a:latin typeface="Verdana"/>
                <a:cs typeface="Verdana"/>
              </a:rPr>
              <a:t>Les points forts </a:t>
            </a:r>
          </a:p>
        </p:txBody>
      </p:sp>
      <p:sp>
        <p:nvSpPr>
          <p:cNvPr id="9" name="object 5"/>
          <p:cNvSpPr/>
          <p:nvPr/>
        </p:nvSpPr>
        <p:spPr>
          <a:xfrm>
            <a:off x="2070101" y="428624"/>
            <a:ext cx="533400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10" name="object 5"/>
          <p:cNvSpPr/>
          <p:nvPr/>
        </p:nvSpPr>
        <p:spPr>
          <a:xfrm rot="5400000">
            <a:off x="1759902" y="662624"/>
            <a:ext cx="533401" cy="65405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12" name="object 5"/>
          <p:cNvSpPr/>
          <p:nvPr/>
        </p:nvSpPr>
        <p:spPr>
          <a:xfrm rot="5400000" flipV="1">
            <a:off x="8150862" y="1099185"/>
            <a:ext cx="533398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13" name="object 5"/>
          <p:cNvSpPr/>
          <p:nvPr/>
        </p:nvSpPr>
        <p:spPr>
          <a:xfrm rot="10800000">
            <a:off x="7861300" y="1343025"/>
            <a:ext cx="522605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11" name="object 3"/>
          <p:cNvSpPr/>
          <p:nvPr/>
        </p:nvSpPr>
        <p:spPr>
          <a:xfrm>
            <a:off x="317500" y="6067425"/>
            <a:ext cx="1027188" cy="12422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F4D456C7-6435-4202-B75C-B4A45A81BA25}"/>
              </a:ext>
            </a:extLst>
          </p:cNvPr>
          <p:cNvSpPr/>
          <p:nvPr/>
        </p:nvSpPr>
        <p:spPr>
          <a:xfrm>
            <a:off x="8354618" y="0"/>
            <a:ext cx="2337384" cy="296637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04502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Capture d'écran 2018-12-03 16.38.4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7" t="963" r="12377" b="1"/>
          <a:stretch/>
        </p:blipFill>
        <p:spPr>
          <a:xfrm>
            <a:off x="2679700" y="1647825"/>
            <a:ext cx="5361332" cy="5309551"/>
          </a:xfrm>
          <a:prstGeom prst="rect">
            <a:avLst/>
          </a:prstGeom>
        </p:spPr>
      </p:pic>
      <p:sp>
        <p:nvSpPr>
          <p:cNvPr id="5" name="object 3"/>
          <p:cNvSpPr txBox="1">
            <a:spLocks/>
          </p:cNvSpPr>
          <p:nvPr/>
        </p:nvSpPr>
        <p:spPr>
          <a:xfrm>
            <a:off x="2070101" y="504825"/>
            <a:ext cx="6313803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algn="ctr"/>
            <a:r>
              <a:rPr lang="fr-FR" sz="2800" b="1" spc="-105" dirty="0">
                <a:solidFill>
                  <a:srgbClr val="09493F"/>
                </a:solidFill>
                <a:latin typeface="Verdana"/>
                <a:cs typeface="Verdana"/>
              </a:rPr>
              <a:t>LE DUAL DIPLOMA</a:t>
            </a:r>
            <a:r>
              <a:rPr lang="fr-FR" sz="2800" spc="-105" dirty="0">
                <a:solidFill>
                  <a:srgbClr val="09493F"/>
                </a:solidFill>
                <a:latin typeface="Verdana"/>
                <a:cs typeface="Verdana"/>
              </a:rPr>
              <a:t> </a:t>
            </a:r>
          </a:p>
          <a:p>
            <a:pPr marL="12700" marR="5080" algn="ctr"/>
            <a:r>
              <a:rPr lang="fr-FR" sz="2800" spc="-105" dirty="0">
                <a:solidFill>
                  <a:srgbClr val="09493F"/>
                </a:solidFill>
                <a:latin typeface="Verdana"/>
                <a:cs typeface="Verdana"/>
              </a:rPr>
              <a:t>Les compétences du XXI</a:t>
            </a:r>
            <a:r>
              <a:rPr lang="fr-FR" sz="2800" spc="-105" baseline="30000" dirty="0">
                <a:solidFill>
                  <a:srgbClr val="09493F"/>
                </a:solidFill>
                <a:latin typeface="Verdana"/>
                <a:cs typeface="Verdana"/>
              </a:rPr>
              <a:t>e</a:t>
            </a:r>
            <a:r>
              <a:rPr lang="fr-FR" sz="2800" spc="-105" dirty="0">
                <a:solidFill>
                  <a:srgbClr val="09493F"/>
                </a:solidFill>
                <a:latin typeface="Verdana"/>
                <a:cs typeface="Verdana"/>
              </a:rPr>
              <a:t> siècle</a:t>
            </a:r>
          </a:p>
        </p:txBody>
      </p:sp>
      <p:sp>
        <p:nvSpPr>
          <p:cNvPr id="6" name="object 5"/>
          <p:cNvSpPr/>
          <p:nvPr/>
        </p:nvSpPr>
        <p:spPr>
          <a:xfrm>
            <a:off x="2070101" y="428624"/>
            <a:ext cx="533400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8" name="object 5"/>
          <p:cNvSpPr/>
          <p:nvPr/>
        </p:nvSpPr>
        <p:spPr>
          <a:xfrm rot="5400000">
            <a:off x="1759902" y="662624"/>
            <a:ext cx="533401" cy="65405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9" name="object 5"/>
          <p:cNvSpPr/>
          <p:nvPr/>
        </p:nvSpPr>
        <p:spPr>
          <a:xfrm rot="5400000" flipV="1">
            <a:off x="8150862" y="1099185"/>
            <a:ext cx="533398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10" name="object 5"/>
          <p:cNvSpPr/>
          <p:nvPr/>
        </p:nvSpPr>
        <p:spPr>
          <a:xfrm rot="10800000">
            <a:off x="7861300" y="1343025"/>
            <a:ext cx="522605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11" name="object 3"/>
          <p:cNvSpPr/>
          <p:nvPr/>
        </p:nvSpPr>
        <p:spPr>
          <a:xfrm>
            <a:off x="317500" y="6067425"/>
            <a:ext cx="1027188" cy="12422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226527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/>
          <p:cNvSpPr txBox="1">
            <a:spLocks/>
          </p:cNvSpPr>
          <p:nvPr/>
        </p:nvSpPr>
        <p:spPr>
          <a:xfrm>
            <a:off x="2059305" y="428625"/>
            <a:ext cx="6640193" cy="12926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algn="ctr"/>
            <a:r>
              <a:rPr lang="fr-FR" sz="2800" b="1" spc="-105" dirty="0">
                <a:solidFill>
                  <a:srgbClr val="09493F"/>
                </a:solidFill>
                <a:latin typeface="Verdana"/>
                <a:cs typeface="Verdana"/>
              </a:rPr>
              <a:t>LE DUAL DIPLOMA</a:t>
            </a:r>
            <a:r>
              <a:rPr lang="fr-FR" sz="2800" spc="-105" dirty="0">
                <a:solidFill>
                  <a:srgbClr val="09493F"/>
                </a:solidFill>
                <a:latin typeface="Verdana"/>
                <a:cs typeface="Verdana"/>
              </a:rPr>
              <a:t> </a:t>
            </a:r>
          </a:p>
          <a:p>
            <a:pPr marL="12700" marR="5080" algn="ctr"/>
            <a:r>
              <a:rPr lang="fr-FR" sz="2800" spc="-105" dirty="0">
                <a:solidFill>
                  <a:srgbClr val="09493F"/>
                </a:solidFill>
                <a:latin typeface="Verdana"/>
                <a:cs typeface="Verdana"/>
              </a:rPr>
              <a:t>Informations utiles</a:t>
            </a:r>
            <a:br>
              <a:rPr lang="fr-FR" sz="2800" spc="-105" dirty="0">
                <a:solidFill>
                  <a:srgbClr val="09493F"/>
                </a:solidFill>
                <a:latin typeface="Verdana"/>
                <a:cs typeface="Verdana"/>
              </a:rPr>
            </a:br>
            <a:r>
              <a:rPr lang="fr-FR" sz="2800" spc="-105" dirty="0">
                <a:solidFill>
                  <a:srgbClr val="09493F"/>
                </a:solidFill>
                <a:latin typeface="Verdana"/>
                <a:cs typeface="Verdana"/>
                <a:hlinkClick r:id="rId2"/>
              </a:rPr>
              <a:t>dualdiploma.org/documentation-</a:t>
            </a:r>
            <a:r>
              <a:rPr lang="fr-FR" sz="2800" spc="-105" dirty="0" err="1">
                <a:solidFill>
                  <a:srgbClr val="09493F"/>
                </a:solidFill>
                <a:latin typeface="Verdana"/>
                <a:cs typeface="Verdana"/>
                <a:hlinkClick r:id="rId2"/>
              </a:rPr>
              <a:t>fr</a:t>
            </a:r>
            <a:r>
              <a:rPr lang="fr-FR" sz="2800" spc="-105" dirty="0">
                <a:solidFill>
                  <a:srgbClr val="09493F"/>
                </a:solidFill>
                <a:latin typeface="Verdana"/>
                <a:cs typeface="Verdana"/>
                <a:hlinkClick r:id="rId2"/>
              </a:rPr>
              <a:t>/</a:t>
            </a:r>
            <a:endParaRPr lang="fr-FR" sz="2800" spc="-105" dirty="0">
              <a:solidFill>
                <a:srgbClr val="09493F"/>
              </a:solidFill>
              <a:latin typeface="Verdana"/>
              <a:cs typeface="Verdana"/>
            </a:endParaRPr>
          </a:p>
        </p:txBody>
      </p:sp>
      <p:sp>
        <p:nvSpPr>
          <p:cNvPr id="6" name="object 5"/>
          <p:cNvSpPr/>
          <p:nvPr/>
        </p:nvSpPr>
        <p:spPr>
          <a:xfrm>
            <a:off x="2070101" y="428624"/>
            <a:ext cx="533400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8" name="object 5"/>
          <p:cNvSpPr/>
          <p:nvPr/>
        </p:nvSpPr>
        <p:spPr>
          <a:xfrm rot="5400000">
            <a:off x="1759902" y="662624"/>
            <a:ext cx="533401" cy="65405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grpSp>
        <p:nvGrpSpPr>
          <p:cNvPr id="2" name="Groupe 1"/>
          <p:cNvGrpSpPr/>
          <p:nvPr/>
        </p:nvGrpSpPr>
        <p:grpSpPr>
          <a:xfrm>
            <a:off x="8242299" y="1266827"/>
            <a:ext cx="502920" cy="491054"/>
            <a:chOff x="8242299" y="1266827"/>
            <a:chExt cx="502920" cy="491054"/>
          </a:xfrm>
        </p:grpSpPr>
        <p:sp>
          <p:nvSpPr>
            <p:cNvPr id="9" name="object 5"/>
            <p:cNvSpPr/>
            <p:nvPr/>
          </p:nvSpPr>
          <p:spPr>
            <a:xfrm rot="5400000" flipV="1">
              <a:off x="8476833" y="1489494"/>
              <a:ext cx="491054" cy="45719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  <p:sp>
          <p:nvSpPr>
            <p:cNvPr id="10" name="object 5"/>
            <p:cNvSpPr/>
            <p:nvPr/>
          </p:nvSpPr>
          <p:spPr>
            <a:xfrm rot="10800000">
              <a:off x="8242299" y="1712158"/>
              <a:ext cx="457200" cy="45722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</p:grpSp>
      <p:sp>
        <p:nvSpPr>
          <p:cNvPr id="11" name="object 3"/>
          <p:cNvSpPr/>
          <p:nvPr/>
        </p:nvSpPr>
        <p:spPr>
          <a:xfrm>
            <a:off x="317500" y="6067425"/>
            <a:ext cx="1027188" cy="12422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12" name="Groupe 11"/>
          <p:cNvGrpSpPr/>
          <p:nvPr/>
        </p:nvGrpSpPr>
        <p:grpSpPr>
          <a:xfrm>
            <a:off x="2059305" y="2095261"/>
            <a:ext cx="6672898" cy="5198501"/>
            <a:chOff x="2026602" y="1970716"/>
            <a:chExt cx="7081097" cy="5516507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4"/>
            <a:srcRect t="16021" r="2416" b="5739"/>
            <a:stretch/>
          </p:blipFill>
          <p:spPr>
            <a:xfrm>
              <a:off x="2026602" y="1970716"/>
              <a:ext cx="7081097" cy="3193542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5"/>
            <a:srcRect t="37032" r="1548" b="5549"/>
            <a:stretch/>
          </p:blipFill>
          <p:spPr>
            <a:xfrm>
              <a:off x="2026602" y="5164258"/>
              <a:ext cx="7081097" cy="23229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99683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/>
          <p:cNvSpPr txBox="1">
            <a:spLocks/>
          </p:cNvSpPr>
          <p:nvPr/>
        </p:nvSpPr>
        <p:spPr>
          <a:xfrm>
            <a:off x="2146300" y="504825"/>
            <a:ext cx="6172200" cy="12926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algn="ctr"/>
            <a:r>
              <a:rPr lang="fr-FR" sz="2800" b="1" spc="-105" dirty="0">
                <a:solidFill>
                  <a:srgbClr val="09493F"/>
                </a:solidFill>
                <a:latin typeface="Verdana"/>
                <a:cs typeface="Verdana"/>
              </a:rPr>
              <a:t>LE DUAL DIPLOMA</a:t>
            </a:r>
            <a:r>
              <a:rPr lang="fr-FR" sz="2800" spc="-105" dirty="0">
                <a:solidFill>
                  <a:srgbClr val="09493F"/>
                </a:solidFill>
                <a:latin typeface="Verdana"/>
                <a:cs typeface="Verdana"/>
              </a:rPr>
              <a:t> </a:t>
            </a:r>
          </a:p>
          <a:p>
            <a:pPr marL="12700" marR="5080" algn="ctr"/>
            <a:r>
              <a:rPr lang="fr-FR" sz="2800" spc="-105" dirty="0">
                <a:solidFill>
                  <a:srgbClr val="09493F"/>
                </a:solidFill>
                <a:latin typeface="Verdana"/>
                <a:cs typeface="Verdana"/>
              </a:rPr>
              <a:t>Informations utiles</a:t>
            </a:r>
            <a:br>
              <a:rPr lang="fr-FR" sz="2800" spc="-105" dirty="0">
                <a:solidFill>
                  <a:srgbClr val="09493F"/>
                </a:solidFill>
                <a:latin typeface="Verdana"/>
                <a:cs typeface="Verdana"/>
              </a:rPr>
            </a:br>
            <a:r>
              <a:rPr lang="fr-FR" sz="2800" spc="-105" dirty="0">
                <a:solidFill>
                  <a:srgbClr val="09493F"/>
                </a:solidFill>
                <a:latin typeface="Verdana"/>
                <a:cs typeface="Verdana"/>
                <a:hlinkClick r:id="rId2"/>
              </a:rPr>
              <a:t>https://dualdiploma.org/actualite/</a:t>
            </a:r>
            <a:r>
              <a:rPr lang="fr-FR" sz="2800" spc="-105" dirty="0">
                <a:solidFill>
                  <a:srgbClr val="09493F"/>
                </a:solidFill>
                <a:latin typeface="Verdana"/>
                <a:cs typeface="Verdana"/>
              </a:rPr>
              <a:t> </a:t>
            </a:r>
          </a:p>
        </p:txBody>
      </p:sp>
      <p:sp>
        <p:nvSpPr>
          <p:cNvPr id="6" name="object 5"/>
          <p:cNvSpPr/>
          <p:nvPr/>
        </p:nvSpPr>
        <p:spPr>
          <a:xfrm>
            <a:off x="2070101" y="428624"/>
            <a:ext cx="533400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8" name="object 5"/>
          <p:cNvSpPr/>
          <p:nvPr/>
        </p:nvSpPr>
        <p:spPr>
          <a:xfrm rot="5400000">
            <a:off x="1759902" y="662624"/>
            <a:ext cx="533401" cy="65405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9" name="object 5"/>
          <p:cNvSpPr/>
          <p:nvPr/>
        </p:nvSpPr>
        <p:spPr>
          <a:xfrm rot="5400000" flipV="1">
            <a:off x="8107056" y="1445460"/>
            <a:ext cx="533398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10" name="object 5"/>
          <p:cNvSpPr/>
          <p:nvPr/>
        </p:nvSpPr>
        <p:spPr>
          <a:xfrm rot="10800000">
            <a:off x="7795895" y="1712159"/>
            <a:ext cx="522605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11" name="object 3"/>
          <p:cNvSpPr/>
          <p:nvPr/>
        </p:nvSpPr>
        <p:spPr>
          <a:xfrm>
            <a:off x="317500" y="6067425"/>
            <a:ext cx="1027188" cy="12422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E5F2ED0-3E50-A1B1-E83F-55C446E5AE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" t="30" r="62" b="99"/>
          <a:stretch/>
        </p:blipFill>
        <p:spPr>
          <a:xfrm>
            <a:off x="1540189" y="2146491"/>
            <a:ext cx="7613021" cy="491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6574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6C898EA-9FF8-4520-BAA4-EAE680A0BE26}"/>
              </a:ext>
            </a:extLst>
          </p:cNvPr>
          <p:cNvGrpSpPr/>
          <p:nvPr/>
        </p:nvGrpSpPr>
        <p:grpSpPr>
          <a:xfrm>
            <a:off x="362593" y="6065994"/>
            <a:ext cx="1330960" cy="1151747"/>
            <a:chOff x="362593" y="6065994"/>
            <a:chExt cx="1330960" cy="1151747"/>
          </a:xfrm>
        </p:grpSpPr>
        <p:sp>
          <p:nvSpPr>
            <p:cNvPr id="3" name="object 3"/>
            <p:cNvSpPr/>
            <p:nvPr/>
          </p:nvSpPr>
          <p:spPr>
            <a:xfrm>
              <a:off x="771912" y="6065994"/>
              <a:ext cx="512140" cy="61986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367573" y="6775918"/>
              <a:ext cx="1320866" cy="11791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366433" y="7006921"/>
              <a:ext cx="1323098" cy="7396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699320" y="7144485"/>
              <a:ext cx="657064" cy="7325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362593" y="6943723"/>
              <a:ext cx="1330960" cy="0"/>
            </a:xfrm>
            <a:custGeom>
              <a:avLst/>
              <a:gdLst/>
              <a:ahLst/>
              <a:cxnLst/>
              <a:rect l="l" t="t" r="r" b="b"/>
              <a:pathLst>
                <a:path w="1330960">
                  <a:moveTo>
                    <a:pt x="0" y="0"/>
                  </a:moveTo>
                  <a:lnTo>
                    <a:pt x="1330782" y="0"/>
                  </a:lnTo>
                </a:path>
              </a:pathLst>
            </a:custGeom>
            <a:ln w="6350">
              <a:solidFill>
                <a:srgbClr val="0F4A3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841500" y="1851567"/>
            <a:ext cx="9517381" cy="3879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388235" lvl="0" indent="0" algn="l" defTabSz="914400" rtl="0" eaLnBrk="1" fontAlgn="auto" latinLnBrk="0" hangingPunct="1">
              <a:lnSpc>
                <a:spcPct val="12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200" b="1" i="1" spc="-165" dirty="0">
                <a:solidFill>
                  <a:srgbClr val="0E3930"/>
                </a:solidFill>
                <a:latin typeface="Verdana"/>
                <a:cs typeface="Verdana"/>
              </a:rPr>
              <a:t>Program </a:t>
            </a:r>
            <a:r>
              <a:rPr lang="fr-FR" sz="2200" b="1" i="1" spc="-165" dirty="0" err="1">
                <a:solidFill>
                  <a:srgbClr val="0E3930"/>
                </a:solidFill>
                <a:latin typeface="Verdana"/>
                <a:cs typeface="Verdana"/>
              </a:rPr>
              <a:t>Director</a:t>
            </a:r>
            <a:r>
              <a:rPr lang="fr-FR" sz="2200" b="1" i="1" spc="-165" dirty="0">
                <a:solidFill>
                  <a:srgbClr val="0E3930"/>
                </a:solidFill>
                <a:latin typeface="Verdana"/>
                <a:cs typeface="Verdana"/>
              </a:rPr>
              <a:t> : Pia Neyret</a:t>
            </a:r>
          </a:p>
          <a:p>
            <a:pPr marL="12700" marR="2388235" lvl="0" indent="0" algn="l" defTabSz="914400" rtl="0" eaLnBrk="1" fontAlgn="auto" latinLnBrk="0" hangingPunct="1">
              <a:lnSpc>
                <a:spcPct val="12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200" i="1" spc="-165" dirty="0">
                <a:solidFill>
                  <a:srgbClr val="0E3930"/>
                </a:solidFill>
                <a:latin typeface="Verdana"/>
                <a:cs typeface="Verdana"/>
                <a:hlinkClick r:id="rId7"/>
              </a:rPr>
              <a:t>dualdiploma@stv-chaville.fr</a:t>
            </a:r>
            <a:r>
              <a:rPr lang="fr-FR" sz="2200" i="1" spc="-165" dirty="0">
                <a:solidFill>
                  <a:srgbClr val="0E3930"/>
                </a:solidFill>
                <a:latin typeface="Verdana"/>
                <a:cs typeface="Verdana"/>
              </a:rPr>
              <a:t> </a:t>
            </a:r>
          </a:p>
          <a:p>
            <a:pPr marL="12700" marR="2388235" lvl="0" indent="0" algn="l" defTabSz="914400" rtl="0" eaLnBrk="1" fontAlgn="auto" latinLnBrk="0" hangingPunct="1">
              <a:lnSpc>
                <a:spcPct val="12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-165" normalizeH="0" baseline="0" noProof="0" dirty="0">
                <a:ln>
                  <a:noFill/>
                </a:ln>
                <a:solidFill>
                  <a:srgbClr val="0E393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Ouverture des inscriptions </a:t>
            </a:r>
            <a:r>
              <a:rPr kumimoji="0" lang="fr-FR" sz="2200" b="0" i="1" u="none" strike="noStrike" kern="1200" cap="none" spc="-165" normalizeH="0" baseline="0" noProof="0" dirty="0">
                <a:ln>
                  <a:noFill/>
                </a:ln>
                <a:solidFill>
                  <a:srgbClr val="0E393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18.01.2024</a:t>
            </a:r>
          </a:p>
          <a:p>
            <a:pPr marL="12700" marR="2388235" lvl="0" indent="0" algn="l" defTabSz="914400" rtl="0" eaLnBrk="1" fontAlgn="auto" latinLnBrk="0" hangingPunct="1">
              <a:lnSpc>
                <a:spcPct val="12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1" u="none" strike="noStrike" kern="1200" cap="none" spc="-165" normalizeH="0" baseline="0" noProof="0" dirty="0">
                <a:ln>
                  <a:noFill/>
                </a:ln>
                <a:solidFill>
                  <a:srgbClr val="0E393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Date limite d’inscription </a:t>
            </a:r>
            <a:r>
              <a:rPr kumimoji="0" lang="fr-FR" sz="2200" b="0" i="1" u="none" strike="noStrike" kern="1200" cap="none" spc="-165" normalizeH="0" baseline="0" noProof="0" dirty="0">
                <a:ln>
                  <a:noFill/>
                </a:ln>
                <a:solidFill>
                  <a:srgbClr val="0E393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: 21.06.2024</a:t>
            </a:r>
          </a:p>
          <a:p>
            <a:pPr marL="12700" marR="2388235">
              <a:lnSpc>
                <a:spcPct val="128800"/>
              </a:lnSpc>
              <a:defRPr/>
            </a:pPr>
            <a:r>
              <a:rPr kumimoji="0" lang="fr-FR" sz="2200" b="1" i="1" u="none" strike="noStrike" kern="1200" cap="none" spc="-165" normalizeH="0" baseline="0" noProof="0" dirty="0">
                <a:ln>
                  <a:noFill/>
                </a:ln>
                <a:solidFill>
                  <a:srgbClr val="0E393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Test</a:t>
            </a:r>
            <a:r>
              <a:rPr kumimoji="0" lang="fr-FR" sz="2200" b="1" i="1" u="none" strike="noStrike" kern="1200" cap="none" spc="-204" normalizeH="0" baseline="0" noProof="0" dirty="0">
                <a:ln>
                  <a:noFill/>
                </a:ln>
                <a:solidFill>
                  <a:srgbClr val="0E393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d’admission : </a:t>
            </a:r>
            <a:r>
              <a:rPr lang="fr-FR" sz="2200" i="1" spc="-204" dirty="0">
                <a:solidFill>
                  <a:srgbClr val="104B3F"/>
                </a:solidFill>
                <a:latin typeface="Verdana"/>
                <a:cs typeface="Verdana"/>
              </a:rPr>
              <a:t>16-19 septembre</a:t>
            </a:r>
            <a:r>
              <a:rPr kumimoji="0" lang="fr-FR" sz="2200" b="0" i="1" u="none" strike="noStrike" kern="1200" cap="none" spc="-204" normalizeH="0" baseline="0" noProof="0" dirty="0">
                <a:ln>
                  <a:noFill/>
                </a:ln>
                <a:solidFill>
                  <a:srgbClr val="104B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2024</a:t>
            </a:r>
          </a:p>
          <a:p>
            <a:pPr marL="12700" marR="2388235">
              <a:lnSpc>
                <a:spcPct val="128800"/>
              </a:lnSpc>
              <a:defRPr/>
            </a:pPr>
            <a:r>
              <a:rPr lang="fr-FR" sz="2200" b="1" i="1" spc="-204" dirty="0">
                <a:solidFill>
                  <a:srgbClr val="0E3930"/>
                </a:solidFill>
                <a:latin typeface="Verdana"/>
                <a:cs typeface="Verdana"/>
              </a:rPr>
              <a:t>Apporter  les bulletins de 4</a:t>
            </a:r>
            <a:r>
              <a:rPr lang="fr-FR" sz="2200" b="1" i="1" spc="-204" baseline="30000" dirty="0">
                <a:solidFill>
                  <a:srgbClr val="0E3930"/>
                </a:solidFill>
                <a:latin typeface="Verdana"/>
                <a:cs typeface="Verdana"/>
              </a:rPr>
              <a:t>ème</a:t>
            </a:r>
            <a:r>
              <a:rPr lang="fr-FR" sz="2200" b="1" i="1" spc="-204" dirty="0">
                <a:solidFill>
                  <a:srgbClr val="0E3930"/>
                </a:solidFill>
                <a:latin typeface="Verdana"/>
                <a:cs typeface="Verdana"/>
              </a:rPr>
              <a:t> et 3</a:t>
            </a:r>
            <a:r>
              <a:rPr lang="fr-FR" sz="2200" b="1" i="1" spc="-204" baseline="30000" dirty="0">
                <a:solidFill>
                  <a:srgbClr val="0E3930"/>
                </a:solidFill>
                <a:latin typeface="Verdana"/>
                <a:cs typeface="Verdana"/>
              </a:rPr>
              <a:t>ème</a:t>
            </a:r>
            <a:r>
              <a:rPr lang="fr-FR" sz="2200" b="1" i="1" spc="-204" dirty="0">
                <a:solidFill>
                  <a:srgbClr val="0E3930"/>
                </a:solidFill>
                <a:latin typeface="Verdana"/>
                <a:cs typeface="Verdana"/>
              </a:rPr>
              <a:t> le jour du test</a:t>
            </a:r>
            <a:endParaRPr kumimoji="0" lang="fr-FR" sz="2200" b="0" i="0" u="none" strike="noStrike" kern="1200" cap="none" spc="0" normalizeH="0" baseline="0" noProof="0" dirty="0">
              <a:ln>
                <a:noFill/>
              </a:ln>
              <a:solidFill>
                <a:srgbClr val="0E3930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2700" marR="937894" lvl="0" indent="0" algn="l" defTabSz="914400" rtl="0" eaLnBrk="1" fontAlgn="auto" latinLnBrk="0" hangingPunct="1">
              <a:lnSpc>
                <a:spcPct val="12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1" u="none" strike="noStrike" kern="1200" cap="none" spc="-145" normalizeH="0" baseline="0" noProof="0" dirty="0">
                <a:ln>
                  <a:noFill/>
                </a:ln>
                <a:solidFill>
                  <a:srgbClr val="0E393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Admission :</a:t>
            </a:r>
            <a:r>
              <a:rPr kumimoji="0" lang="fr-FR" sz="2200" b="0" i="1" u="none" strike="noStrike" kern="1200" cap="none" spc="-145" normalizeH="0" baseline="0" noProof="0" dirty="0">
                <a:ln>
                  <a:noFill/>
                </a:ln>
                <a:solidFill>
                  <a:srgbClr val="0E393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fin septembre</a:t>
            </a:r>
            <a:endParaRPr kumimoji="0" lang="fr-FR" sz="2200" b="1" i="1" u="none" strike="noStrike" kern="1200" cap="none" spc="-145" normalizeH="0" baseline="0" noProof="0" dirty="0">
              <a:ln>
                <a:noFill/>
              </a:ln>
              <a:solidFill>
                <a:srgbClr val="0E3930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2700" marR="1990725" lvl="0" indent="0" algn="l" defTabSz="914400" rtl="0" eaLnBrk="1" fontAlgn="auto" latinLnBrk="0" hangingPunct="1">
              <a:lnSpc>
                <a:spcPct val="12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1" u="none" strike="noStrike" kern="1200" cap="none" spc="-190" normalizeH="0" baseline="0" noProof="0" dirty="0">
                <a:ln>
                  <a:noFill/>
                </a:ln>
                <a:solidFill>
                  <a:srgbClr val="0E393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Premier semestre </a:t>
            </a:r>
            <a:r>
              <a:rPr kumimoji="0" lang="fr-FR" sz="2200" b="0" i="1" u="none" strike="noStrike" kern="1200" cap="none" spc="-190" normalizeH="0" baseline="0" noProof="0" dirty="0">
                <a:ln>
                  <a:noFill/>
                </a:ln>
                <a:solidFill>
                  <a:srgbClr val="0E393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: du 14.10.2024 au </a:t>
            </a:r>
            <a:r>
              <a:rPr lang="fr-FR" sz="2200" i="1" spc="-190" dirty="0">
                <a:solidFill>
                  <a:srgbClr val="0E3930"/>
                </a:solidFill>
                <a:latin typeface="Verdana"/>
                <a:cs typeface="Verdana"/>
              </a:rPr>
              <a:t>7</a:t>
            </a:r>
            <a:r>
              <a:rPr kumimoji="0" lang="fr-FR" sz="2200" b="0" i="1" u="none" strike="noStrike" kern="1200" cap="none" spc="-190" normalizeH="0" baseline="0" noProof="0" dirty="0">
                <a:ln>
                  <a:noFill/>
                </a:ln>
                <a:solidFill>
                  <a:srgbClr val="0E393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.02.2025</a:t>
            </a:r>
          </a:p>
          <a:p>
            <a:pPr marL="12700" marR="1990725" lvl="0" indent="0" algn="l" defTabSz="914400" rtl="0" eaLnBrk="1" fontAlgn="auto" latinLnBrk="0" hangingPunct="1">
              <a:lnSpc>
                <a:spcPct val="12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1" u="none" strike="noStrike" kern="1200" cap="none" spc="-190" normalizeH="0" baseline="0" noProof="0" dirty="0">
                <a:ln>
                  <a:noFill/>
                </a:ln>
                <a:solidFill>
                  <a:srgbClr val="0E393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Second semestre </a:t>
            </a:r>
            <a:r>
              <a:rPr kumimoji="0" lang="fr-FR" sz="2200" b="0" i="1" u="none" strike="noStrike" kern="1200" cap="none" spc="-190" normalizeH="0" baseline="0" noProof="0" dirty="0">
                <a:ln>
                  <a:noFill/>
                </a:ln>
                <a:solidFill>
                  <a:srgbClr val="0E393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: du 17.02.2025 au </a:t>
            </a:r>
            <a:r>
              <a:rPr lang="fr-FR" sz="2200" i="1" spc="-190" dirty="0">
                <a:solidFill>
                  <a:srgbClr val="0E3930"/>
                </a:solidFill>
                <a:latin typeface="Verdana"/>
                <a:cs typeface="Verdana"/>
              </a:rPr>
              <a:t>6</a:t>
            </a:r>
            <a:r>
              <a:rPr kumimoji="0" lang="fr-FR" sz="2200" b="0" i="1" u="none" strike="noStrike" kern="1200" cap="none" spc="-190" normalizeH="0" baseline="0" noProof="0" dirty="0">
                <a:ln>
                  <a:noFill/>
                </a:ln>
                <a:solidFill>
                  <a:srgbClr val="0E393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.06.2025</a:t>
            </a: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12AAEE3F-984E-4596-AFCC-14E452CE0C9C}"/>
              </a:ext>
            </a:extLst>
          </p:cNvPr>
          <p:cNvSpPr txBox="1">
            <a:spLocks/>
          </p:cNvSpPr>
          <p:nvPr/>
        </p:nvSpPr>
        <p:spPr>
          <a:xfrm>
            <a:off x="2339125" y="504825"/>
            <a:ext cx="6055575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-10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j-ea"/>
                <a:cs typeface="Verdana"/>
              </a:rPr>
              <a:t>LE DUAL DIPLOMA</a:t>
            </a:r>
          </a:p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spc="-105" dirty="0">
                <a:solidFill>
                  <a:srgbClr val="09493F"/>
                </a:solidFill>
                <a:latin typeface="Verdana"/>
                <a:cs typeface="Verdana"/>
              </a:rPr>
              <a:t>Calendrier</a:t>
            </a:r>
            <a:r>
              <a:rPr kumimoji="0" lang="fr-FR" sz="2800" i="0" u="none" strike="noStrike" kern="1200" cap="none" spc="-10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cs typeface="Verdana"/>
              </a:rPr>
              <a:t>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EC909FC-18D9-4EB5-BB97-9C9F711F14C3}"/>
              </a:ext>
            </a:extLst>
          </p:cNvPr>
          <p:cNvGrpSpPr/>
          <p:nvPr/>
        </p:nvGrpSpPr>
        <p:grpSpPr>
          <a:xfrm>
            <a:off x="2262925" y="369144"/>
            <a:ext cx="609601" cy="533403"/>
            <a:chOff x="1993900" y="428624"/>
            <a:chExt cx="609601" cy="533403"/>
          </a:xfrm>
        </p:grpSpPr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C0241840-277F-477D-B14A-661B6FBACE02}"/>
                </a:ext>
              </a:extLst>
            </p:cNvPr>
            <p:cNvSpPr/>
            <p:nvPr/>
          </p:nvSpPr>
          <p:spPr>
            <a:xfrm>
              <a:off x="2070101" y="428624"/>
              <a:ext cx="533400" cy="45719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3B40E706-2867-44BB-98E4-DEB5F3A51E4A}"/>
                </a:ext>
              </a:extLst>
            </p:cNvPr>
            <p:cNvSpPr/>
            <p:nvPr/>
          </p:nvSpPr>
          <p:spPr>
            <a:xfrm rot="5400000">
              <a:off x="1759902" y="662624"/>
              <a:ext cx="533401" cy="65405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bject 5">
            <a:extLst>
              <a:ext uri="{FF2B5EF4-FFF2-40B4-BE49-F238E27FC236}">
                <a16:creationId xmlns:a16="http://schemas.microsoft.com/office/drawing/2014/main" id="{13EA74BD-A071-485D-980D-4A9FEDD725EF}"/>
              </a:ext>
            </a:extLst>
          </p:cNvPr>
          <p:cNvSpPr/>
          <p:nvPr/>
        </p:nvSpPr>
        <p:spPr>
          <a:xfrm rot="5400000" flipV="1">
            <a:off x="8150862" y="1099185"/>
            <a:ext cx="533398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bject 5">
            <a:extLst>
              <a:ext uri="{FF2B5EF4-FFF2-40B4-BE49-F238E27FC236}">
                <a16:creationId xmlns:a16="http://schemas.microsoft.com/office/drawing/2014/main" id="{1055482D-DB48-46D3-BCE5-B6560BA3BDD8}"/>
              </a:ext>
            </a:extLst>
          </p:cNvPr>
          <p:cNvSpPr/>
          <p:nvPr/>
        </p:nvSpPr>
        <p:spPr>
          <a:xfrm rot="10800000">
            <a:off x="7861300" y="1343025"/>
            <a:ext cx="522605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38">
            <a:extLst>
              <a:ext uri="{FF2B5EF4-FFF2-40B4-BE49-F238E27FC236}">
                <a16:creationId xmlns:a16="http://schemas.microsoft.com/office/drawing/2014/main" id="{846A278C-96A5-4C36-9767-A4CBBA1AD97D}"/>
              </a:ext>
            </a:extLst>
          </p:cNvPr>
          <p:cNvSpPr/>
          <p:nvPr/>
        </p:nvSpPr>
        <p:spPr>
          <a:xfrm>
            <a:off x="-36173" y="382563"/>
            <a:ext cx="1724612" cy="295915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39">
            <a:extLst>
              <a:ext uri="{FF2B5EF4-FFF2-40B4-BE49-F238E27FC236}">
                <a16:creationId xmlns:a16="http://schemas.microsoft.com/office/drawing/2014/main" id="{A93FB424-3F67-49AC-803E-47C396FADCB9}"/>
              </a:ext>
            </a:extLst>
          </p:cNvPr>
          <p:cNvSpPr/>
          <p:nvPr/>
        </p:nvSpPr>
        <p:spPr>
          <a:xfrm>
            <a:off x="7861300" y="5016676"/>
            <a:ext cx="2830702" cy="254332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60313DF-8ECC-42E8-A193-D7435236975B}"/>
              </a:ext>
            </a:extLst>
          </p:cNvPr>
          <p:cNvSpPr txBox="1"/>
          <p:nvPr/>
        </p:nvSpPr>
        <p:spPr>
          <a:xfrm>
            <a:off x="3685539" y="7144485"/>
            <a:ext cx="30937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-10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+mn-cs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DualDiploma.org</a:t>
            </a:r>
            <a:endParaRPr kumimoji="0" lang="fr-FR" sz="1800" b="0" i="0" u="none" strike="noStrike" kern="1200" cap="none" spc="-105" normalizeH="0" baseline="0" noProof="0" dirty="0">
              <a:ln>
                <a:noFill/>
              </a:ln>
              <a:solidFill>
                <a:srgbClr val="09493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1360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38">
            <a:extLst>
              <a:ext uri="{FF2B5EF4-FFF2-40B4-BE49-F238E27FC236}">
                <a16:creationId xmlns:a16="http://schemas.microsoft.com/office/drawing/2014/main" id="{8479AF8D-119C-46E1-BCD5-5AB692F4D165}"/>
              </a:ext>
            </a:extLst>
          </p:cNvPr>
          <p:cNvSpPr/>
          <p:nvPr/>
        </p:nvSpPr>
        <p:spPr>
          <a:xfrm>
            <a:off x="1079" y="319989"/>
            <a:ext cx="1724612" cy="29591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39">
            <a:extLst>
              <a:ext uri="{FF2B5EF4-FFF2-40B4-BE49-F238E27FC236}">
                <a16:creationId xmlns:a16="http://schemas.microsoft.com/office/drawing/2014/main" id="{D5B371AD-06EB-4530-A86A-6D51FDA82DDB}"/>
              </a:ext>
            </a:extLst>
          </p:cNvPr>
          <p:cNvSpPr/>
          <p:nvPr/>
        </p:nvSpPr>
        <p:spPr>
          <a:xfrm>
            <a:off x="7861300" y="5016676"/>
            <a:ext cx="2830702" cy="25433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1912" y="6065994"/>
            <a:ext cx="512140" cy="6198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67573" y="6775918"/>
            <a:ext cx="1320866" cy="1179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66433" y="7006921"/>
            <a:ext cx="1323098" cy="739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755900" y="1518284"/>
            <a:ext cx="4953000" cy="967741"/>
          </a:xfrm>
          <a:prstGeom prst="rect">
            <a:avLst/>
          </a:prstGeom>
          <a:solidFill>
            <a:srgbClr val="094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99320" y="7144485"/>
            <a:ext cx="657064" cy="732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62593" y="6943723"/>
            <a:ext cx="1330960" cy="0"/>
          </a:xfrm>
          <a:custGeom>
            <a:avLst/>
            <a:gdLst/>
            <a:ahLst/>
            <a:cxnLst/>
            <a:rect l="l" t="t" r="r" b="b"/>
            <a:pathLst>
              <a:path w="1330960">
                <a:moveTo>
                  <a:pt x="0" y="0"/>
                </a:moveTo>
                <a:lnTo>
                  <a:pt x="1330782" y="0"/>
                </a:lnTo>
              </a:path>
            </a:pathLst>
          </a:custGeom>
          <a:ln w="6350">
            <a:solidFill>
              <a:srgbClr val="0F4A3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bject 3">
            <a:extLst>
              <a:ext uri="{FF2B5EF4-FFF2-40B4-BE49-F238E27FC236}">
                <a16:creationId xmlns:a16="http://schemas.microsoft.com/office/drawing/2014/main" id="{CECD1F4E-1351-4B5D-A19D-9FDE776C452E}"/>
              </a:ext>
            </a:extLst>
          </p:cNvPr>
          <p:cNvSpPr txBox="1">
            <a:spLocks/>
          </p:cNvSpPr>
          <p:nvPr/>
        </p:nvSpPr>
        <p:spPr>
          <a:xfrm>
            <a:off x="2070101" y="504825"/>
            <a:ext cx="6313804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-10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j-ea"/>
                <a:cs typeface="Verdana"/>
              </a:rPr>
              <a:t>LE DUAL DIPLOMA</a:t>
            </a:r>
            <a:r>
              <a:rPr kumimoji="0" lang="fr-FR" sz="2800" b="0" i="0" u="none" strike="noStrike" kern="1200" cap="none" spc="-10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j-ea"/>
                <a:cs typeface="Verdana"/>
              </a:rPr>
              <a:t> </a:t>
            </a:r>
          </a:p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-10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j-ea"/>
                <a:cs typeface="Verdana"/>
              </a:rPr>
              <a:t>Inscription en ligne</a:t>
            </a: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3699AAC0-6305-4E69-B575-95F364C57F0B}"/>
              </a:ext>
            </a:extLst>
          </p:cNvPr>
          <p:cNvSpPr/>
          <p:nvPr/>
        </p:nvSpPr>
        <p:spPr>
          <a:xfrm>
            <a:off x="2070101" y="428624"/>
            <a:ext cx="533400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5">
            <a:extLst>
              <a:ext uri="{FF2B5EF4-FFF2-40B4-BE49-F238E27FC236}">
                <a16:creationId xmlns:a16="http://schemas.microsoft.com/office/drawing/2014/main" id="{CDF9BDA8-3392-40D3-98DD-A8B7753D9D78}"/>
              </a:ext>
            </a:extLst>
          </p:cNvPr>
          <p:cNvSpPr/>
          <p:nvPr/>
        </p:nvSpPr>
        <p:spPr>
          <a:xfrm rot="5400000">
            <a:off x="1759902" y="662624"/>
            <a:ext cx="533401" cy="65405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bject 5">
            <a:extLst>
              <a:ext uri="{FF2B5EF4-FFF2-40B4-BE49-F238E27FC236}">
                <a16:creationId xmlns:a16="http://schemas.microsoft.com/office/drawing/2014/main" id="{DBE027FA-04AE-483E-A9FC-E96E71B97500}"/>
              </a:ext>
            </a:extLst>
          </p:cNvPr>
          <p:cNvSpPr/>
          <p:nvPr/>
        </p:nvSpPr>
        <p:spPr>
          <a:xfrm rot="5400000" flipV="1">
            <a:off x="8150862" y="1099185"/>
            <a:ext cx="533398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bject 5">
            <a:extLst>
              <a:ext uri="{FF2B5EF4-FFF2-40B4-BE49-F238E27FC236}">
                <a16:creationId xmlns:a16="http://schemas.microsoft.com/office/drawing/2014/main" id="{64DA74B9-A183-4A51-8322-84FE624FCB1D}"/>
              </a:ext>
            </a:extLst>
          </p:cNvPr>
          <p:cNvSpPr/>
          <p:nvPr/>
        </p:nvSpPr>
        <p:spPr>
          <a:xfrm rot="10800000">
            <a:off x="7861300" y="1343025"/>
            <a:ext cx="522605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638977" y="3220672"/>
            <a:ext cx="8584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-15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Sélectionner : Mon établissement est partenaire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62593" y="3833377"/>
            <a:ext cx="9734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000" b="0" i="0" u="none" strike="noStrike" kern="1200" cap="none" spc="-15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Une</a:t>
            </a:r>
            <a:r>
              <a:rPr kumimoji="0" lang="fr-FR" sz="2000" b="1" i="0" u="none" strike="noStrike" kern="1200" cap="none" spc="-15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adresse email personnelle pour l’élève, </a:t>
            </a:r>
            <a:r>
              <a:rPr kumimoji="0" lang="fr-FR" sz="2000" b="0" i="0" u="none" strike="noStrike" kern="1200" cap="none" spc="-15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différente de celle des parents</a:t>
            </a:r>
            <a:r>
              <a:rPr lang="fr-FR" sz="2000" spc="-150" dirty="0">
                <a:solidFill>
                  <a:srgbClr val="09493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kumimoji="0" lang="fr-FR" sz="2000" b="0" i="0" u="none" strike="noStrike" kern="1200" cap="none" spc="-15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 indispensable pour finaliser et valider l’</a:t>
            </a:r>
            <a:r>
              <a:rPr kumimoji="0" lang="fr-FR" sz="2000" b="0" i="0" u="none" strike="noStrike" kern="1200" cap="none" spc="-150" normalizeH="0" baseline="0" noProof="0" dirty="0" err="1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inscriptio</a:t>
            </a:r>
            <a:r>
              <a:rPr lang="fr-FR" sz="2000" spc="-150" dirty="0">
                <a:solidFill>
                  <a:srgbClr val="09493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n.</a:t>
            </a:r>
            <a:endParaRPr kumimoji="0" lang="fr-FR" sz="2000" b="0" i="0" u="none" strike="noStrike" kern="1200" cap="none" spc="-150" normalizeH="0" baseline="0" noProof="0" dirty="0">
              <a:ln>
                <a:noFill/>
              </a:ln>
              <a:solidFill>
                <a:srgbClr val="09493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688439" y="2697814"/>
            <a:ext cx="6440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sng" strike="noStrike" kern="1200" cap="none" spc="-15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8"/>
              </a:rPr>
              <a:t>dualdiploma.org/inscrivez-vous/</a:t>
            </a:r>
            <a:endParaRPr kumimoji="0" lang="fr-FR" sz="2800" b="0" i="0" u="none" strike="noStrike" kern="1200" cap="none" spc="-105" normalizeH="0" baseline="0" noProof="0" dirty="0">
              <a:ln>
                <a:noFill/>
              </a:ln>
              <a:solidFill>
                <a:srgbClr val="09493F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362593" y="4863850"/>
            <a:ext cx="9734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-15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Frais administratif d’inscription </a:t>
            </a:r>
            <a:r>
              <a:rPr kumimoji="0" lang="fr-FR" sz="2000" b="0" i="0" u="none" strike="noStrike" kern="1200" cap="none" spc="-15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: 60€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-15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Puis</a:t>
            </a:r>
            <a:r>
              <a:rPr kumimoji="0" lang="fr-FR" sz="2000" b="0" i="0" u="none" strike="noStrike" kern="1200" cap="none" spc="-15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 </a:t>
            </a:r>
            <a:r>
              <a:rPr kumimoji="0" lang="fr-FR" sz="2000" b="1" i="0" u="none" strike="noStrike" kern="1200" cap="none" spc="-15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facturation par l’établissement </a:t>
            </a:r>
            <a:r>
              <a:rPr kumimoji="0" lang="fr-FR" sz="2000" b="0" i="0" u="none" strike="noStrike" kern="1200" cap="none" spc="-15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à l’admission dans le programme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2750503" y="1531918"/>
            <a:ext cx="495300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-10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 partir du 18 janvier 2024</a:t>
            </a:r>
            <a:br>
              <a:rPr kumimoji="0" lang="fr-FR" sz="2800" b="0" i="0" u="none" strike="noStrike" kern="1200" cap="none" spc="-10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</a:br>
            <a:r>
              <a:rPr kumimoji="0" lang="fr-FR" sz="2800" b="0" i="0" u="none" strike="noStrike" kern="1200" cap="none" spc="-10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Avant le 21 juin 2024</a:t>
            </a:r>
          </a:p>
        </p:txBody>
      </p:sp>
    </p:spTree>
    <p:extLst>
      <p:ext uri="{BB962C8B-B14F-4D97-AF65-F5344CB8AC3E}">
        <p14:creationId xmlns:p14="http://schemas.microsoft.com/office/powerpoint/2010/main" val="20996736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9FC28FCA-C335-C892-7621-EB873318DD60}"/>
              </a:ext>
            </a:extLst>
          </p:cNvPr>
          <p:cNvSpPr txBox="1">
            <a:spLocks/>
          </p:cNvSpPr>
          <p:nvPr/>
        </p:nvSpPr>
        <p:spPr>
          <a:xfrm>
            <a:off x="2070101" y="504825"/>
            <a:ext cx="6313804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-10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j-ea"/>
                <a:cs typeface="Verdana"/>
              </a:rPr>
              <a:t>LE DUAL DIPLOMA</a:t>
            </a:r>
            <a:r>
              <a:rPr kumimoji="0" lang="fr-FR" sz="2800" b="0" i="0" u="none" strike="noStrike" kern="1200" cap="none" spc="-10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j-ea"/>
                <a:cs typeface="Verdana"/>
              </a:rPr>
              <a:t> </a:t>
            </a:r>
          </a:p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-10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j-ea"/>
                <a:cs typeface="Verdana"/>
              </a:rPr>
              <a:t>Inscription en ligne</a:t>
            </a:r>
          </a:p>
        </p:txBody>
      </p:sp>
      <p:sp>
        <p:nvSpPr>
          <p:cNvPr id="5" name="object 38">
            <a:extLst>
              <a:ext uri="{FF2B5EF4-FFF2-40B4-BE49-F238E27FC236}">
                <a16:creationId xmlns:a16="http://schemas.microsoft.com/office/drawing/2014/main" id="{A9BBFB9F-C452-4124-F77E-CA6B3A5DBAA6}"/>
              </a:ext>
            </a:extLst>
          </p:cNvPr>
          <p:cNvSpPr/>
          <p:nvPr/>
        </p:nvSpPr>
        <p:spPr>
          <a:xfrm>
            <a:off x="1079" y="319989"/>
            <a:ext cx="1724612" cy="29591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37F8B3BD-0257-093F-1A04-B7070B8F2253}"/>
              </a:ext>
            </a:extLst>
          </p:cNvPr>
          <p:cNvSpPr/>
          <p:nvPr/>
        </p:nvSpPr>
        <p:spPr>
          <a:xfrm rot="5400000">
            <a:off x="1759902" y="662624"/>
            <a:ext cx="533401" cy="65405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1A8EDF8C-35C4-79AE-0F1C-2A7C0846B1B5}"/>
              </a:ext>
            </a:extLst>
          </p:cNvPr>
          <p:cNvSpPr txBox="1">
            <a:spLocks/>
          </p:cNvSpPr>
          <p:nvPr/>
        </p:nvSpPr>
        <p:spPr>
          <a:xfrm>
            <a:off x="2070101" y="504825"/>
            <a:ext cx="6313804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-10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j-ea"/>
                <a:cs typeface="Verdana"/>
              </a:rPr>
              <a:t>LE DUAL DIPLOMA</a:t>
            </a:r>
            <a:r>
              <a:rPr kumimoji="0" lang="fr-FR" sz="2800" b="0" i="0" u="none" strike="noStrike" kern="1200" cap="none" spc="-10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j-ea"/>
                <a:cs typeface="Verdana"/>
              </a:rPr>
              <a:t> </a:t>
            </a:r>
          </a:p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-10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j-ea"/>
                <a:cs typeface="Verdana"/>
              </a:rPr>
              <a:t>Inscription en ligne</a:t>
            </a: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CA63A6A4-CC84-EFCC-B8C0-4E7B5066D382}"/>
              </a:ext>
            </a:extLst>
          </p:cNvPr>
          <p:cNvSpPr/>
          <p:nvPr/>
        </p:nvSpPr>
        <p:spPr>
          <a:xfrm>
            <a:off x="2070101" y="428624"/>
            <a:ext cx="533400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151BB507-4765-F933-7809-C8EAC5F8C809}"/>
              </a:ext>
            </a:extLst>
          </p:cNvPr>
          <p:cNvSpPr/>
          <p:nvPr/>
        </p:nvSpPr>
        <p:spPr>
          <a:xfrm rot="5400000">
            <a:off x="1759902" y="662624"/>
            <a:ext cx="533401" cy="65405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4A8A1728-C18F-0F6C-01BE-B19EF03EBF64}"/>
              </a:ext>
            </a:extLst>
          </p:cNvPr>
          <p:cNvSpPr/>
          <p:nvPr/>
        </p:nvSpPr>
        <p:spPr>
          <a:xfrm rot="5400000" flipV="1">
            <a:off x="8150862" y="1099185"/>
            <a:ext cx="533398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810E175E-53D0-C376-6BBE-579B28242720}"/>
              </a:ext>
            </a:extLst>
          </p:cNvPr>
          <p:cNvSpPr/>
          <p:nvPr/>
        </p:nvSpPr>
        <p:spPr>
          <a:xfrm rot="10800000">
            <a:off x="7861300" y="1343025"/>
            <a:ext cx="522605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1EB13F2-9943-8DA4-9153-DD0B12915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5024"/>
            <a:ext cx="10693400" cy="547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186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bject 2"/>
          <p:cNvSpPr/>
          <p:nvPr/>
        </p:nvSpPr>
        <p:spPr>
          <a:xfrm>
            <a:off x="0" y="5000625"/>
            <a:ext cx="10693400" cy="2494097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7560056"/>
                </a:moveTo>
                <a:lnTo>
                  <a:pt x="0" y="7560056"/>
                </a:lnTo>
                <a:lnTo>
                  <a:pt x="0" y="0"/>
                </a:lnTo>
                <a:lnTo>
                  <a:pt x="10692003" y="0"/>
                </a:lnTo>
                <a:lnTo>
                  <a:pt x="10692003" y="7560056"/>
                </a:lnTo>
                <a:close/>
              </a:path>
            </a:pathLst>
          </a:custGeom>
          <a:solidFill>
            <a:srgbClr val="0F4A3F"/>
          </a:solidFill>
        </p:spPr>
        <p:txBody>
          <a:bodyPr wrap="square" lIns="0" tIns="0" rIns="0" bIns="0" rtlCol="0"/>
          <a:lstStyle/>
          <a:p>
            <a:pPr algn="ctr"/>
            <a:endParaRPr lang="fr-FR" sz="3200" dirty="0">
              <a:solidFill>
                <a:schemeClr val="bg1"/>
              </a:solidFill>
            </a:endParaRPr>
          </a:p>
          <a:p>
            <a:pPr algn="ctr"/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-10327" y="382563"/>
            <a:ext cx="1775627" cy="32770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8003846" y="5005537"/>
            <a:ext cx="2628467" cy="24940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CC006BC6-C689-4967-8CF2-87D68F2B7532}"/>
              </a:ext>
            </a:extLst>
          </p:cNvPr>
          <p:cNvSpPr txBox="1">
            <a:spLocks/>
          </p:cNvSpPr>
          <p:nvPr/>
        </p:nvSpPr>
        <p:spPr>
          <a:xfrm>
            <a:off x="2504441" y="463703"/>
            <a:ext cx="617220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algn="ctr"/>
            <a:r>
              <a:rPr lang="fr-FR" sz="2800" b="1" spc="-105" dirty="0">
                <a:solidFill>
                  <a:srgbClr val="09493F"/>
                </a:solidFill>
                <a:latin typeface="Verdana"/>
                <a:cs typeface="Verdana"/>
              </a:rPr>
              <a:t>LE DUAL DIPLOMA</a:t>
            </a:r>
            <a:r>
              <a:rPr lang="fr-FR" sz="2800" spc="-105" dirty="0">
                <a:solidFill>
                  <a:srgbClr val="09493F"/>
                </a:solidFill>
                <a:latin typeface="Verdana"/>
                <a:cs typeface="Verdana"/>
              </a:rPr>
              <a:t>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7BA3EF8-C29A-4276-9391-6F36C9D3AD87}"/>
              </a:ext>
            </a:extLst>
          </p:cNvPr>
          <p:cNvGrpSpPr/>
          <p:nvPr/>
        </p:nvGrpSpPr>
        <p:grpSpPr>
          <a:xfrm>
            <a:off x="2998116" y="352708"/>
            <a:ext cx="609601" cy="533403"/>
            <a:chOff x="2352041" y="387502"/>
            <a:chExt cx="609601" cy="533403"/>
          </a:xfrm>
        </p:grpSpPr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2EE51CE0-ED94-425A-B21E-257F443D5914}"/>
                </a:ext>
              </a:extLst>
            </p:cNvPr>
            <p:cNvSpPr/>
            <p:nvPr/>
          </p:nvSpPr>
          <p:spPr>
            <a:xfrm>
              <a:off x="2428242" y="387502"/>
              <a:ext cx="533400" cy="45719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  <p:sp>
          <p:nvSpPr>
            <p:cNvPr id="13" name="object 5">
              <a:extLst>
                <a:ext uri="{FF2B5EF4-FFF2-40B4-BE49-F238E27FC236}">
                  <a16:creationId xmlns:a16="http://schemas.microsoft.com/office/drawing/2014/main" id="{0A7E6463-4E5E-4525-BAFC-B32FF9776538}"/>
                </a:ext>
              </a:extLst>
            </p:cNvPr>
            <p:cNvSpPr/>
            <p:nvPr/>
          </p:nvSpPr>
          <p:spPr>
            <a:xfrm rot="5400000">
              <a:off x="2118043" y="621502"/>
              <a:ext cx="533401" cy="65405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51DA437D-2228-42B3-AAB9-BCDC10735730}"/>
              </a:ext>
            </a:extLst>
          </p:cNvPr>
          <p:cNvGrpSpPr/>
          <p:nvPr/>
        </p:nvGrpSpPr>
        <p:grpSpPr>
          <a:xfrm>
            <a:off x="7332533" y="640839"/>
            <a:ext cx="579120" cy="533398"/>
            <a:chOff x="8438197" y="1883644"/>
            <a:chExt cx="579120" cy="533398"/>
          </a:xfrm>
        </p:grpSpPr>
        <p:sp>
          <p:nvSpPr>
            <p:cNvPr id="14" name="object 5">
              <a:extLst>
                <a:ext uri="{FF2B5EF4-FFF2-40B4-BE49-F238E27FC236}">
                  <a16:creationId xmlns:a16="http://schemas.microsoft.com/office/drawing/2014/main" id="{4C0512CE-077A-4CD5-8911-1A6F1EBC3ACD}"/>
                </a:ext>
              </a:extLst>
            </p:cNvPr>
            <p:cNvSpPr/>
            <p:nvPr/>
          </p:nvSpPr>
          <p:spPr>
            <a:xfrm rot="5400000" flipV="1">
              <a:off x="8727759" y="2127483"/>
              <a:ext cx="533398" cy="45719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  <p:sp>
          <p:nvSpPr>
            <p:cNvPr id="15" name="object 5">
              <a:extLst>
                <a:ext uri="{FF2B5EF4-FFF2-40B4-BE49-F238E27FC236}">
                  <a16:creationId xmlns:a16="http://schemas.microsoft.com/office/drawing/2014/main" id="{74C66F7A-7306-496D-B0E4-4B4B6944CA93}"/>
                </a:ext>
              </a:extLst>
            </p:cNvPr>
            <p:cNvSpPr/>
            <p:nvPr/>
          </p:nvSpPr>
          <p:spPr>
            <a:xfrm rot="10800000">
              <a:off x="8438197" y="2371323"/>
              <a:ext cx="522605" cy="45719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121E3156-A5B9-4806-9EA5-2CB1581DA492}"/>
              </a:ext>
            </a:extLst>
          </p:cNvPr>
          <p:cNvSpPr txBox="1"/>
          <p:nvPr/>
        </p:nvSpPr>
        <p:spPr>
          <a:xfrm>
            <a:off x="2259209" y="6334245"/>
            <a:ext cx="56343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>
                <a:solidFill>
                  <a:schemeClr val="bg1"/>
                </a:solidFill>
                <a:latin typeface="Verdana"/>
                <a:cs typeface="Verdana"/>
              </a:rPr>
              <a:t>Academica</a:t>
            </a:r>
            <a:r>
              <a:rPr lang="fr-FR" sz="1600" b="1" dirty="0">
                <a:solidFill>
                  <a:schemeClr val="bg1"/>
                </a:solidFill>
                <a:latin typeface="Verdana"/>
                <a:cs typeface="Verdana"/>
              </a:rPr>
              <a:t> Corporation</a:t>
            </a:r>
          </a:p>
          <a:p>
            <a:pPr algn="ctr"/>
            <a:r>
              <a:rPr lang="fr-FR" sz="1600" dirty="0">
                <a:solidFill>
                  <a:schemeClr val="bg1"/>
                </a:solidFill>
                <a:latin typeface="Verdana"/>
                <a:cs typeface="Verdana"/>
              </a:rPr>
              <a:t>6340 Sunset Drive - Miami, FL 33143</a:t>
            </a:r>
            <a:br>
              <a:rPr lang="fr-FR" sz="1600" dirty="0">
                <a:solidFill>
                  <a:schemeClr val="bg1"/>
                </a:solidFill>
                <a:latin typeface="Verdana"/>
                <a:cs typeface="Verdana"/>
              </a:rPr>
            </a:br>
            <a:r>
              <a:rPr lang="fr-FR" sz="1600" dirty="0">
                <a:solidFill>
                  <a:schemeClr val="bg1"/>
                </a:solidFill>
                <a:latin typeface="Verdana"/>
                <a:cs typeface="Verdan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www.academica.org</a:t>
            </a:r>
            <a:r>
              <a:rPr lang="fr-FR" sz="1600" dirty="0">
                <a:solidFill>
                  <a:schemeClr val="bg1"/>
                </a:solidFill>
                <a:latin typeface="Verdana"/>
                <a:cs typeface="Verdana"/>
              </a:rPr>
              <a:t> | </a:t>
            </a:r>
            <a:r>
              <a:rPr lang="fr-FR" sz="1600" dirty="0">
                <a:solidFill>
                  <a:schemeClr val="bg1"/>
                </a:solidFill>
                <a:latin typeface="Verdana"/>
                <a:cs typeface="Verdan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www.aisvirtual.com</a:t>
            </a:r>
            <a:endParaRPr lang="fr-FR" sz="1600" dirty="0">
              <a:solidFill>
                <a:schemeClr val="bg1"/>
              </a:solidFill>
              <a:latin typeface="Verdana"/>
              <a:cs typeface="Verdana"/>
            </a:endParaRPr>
          </a:p>
          <a:p>
            <a:endParaRPr lang="fr-FR" sz="160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D2099EC-E4D7-44DC-8DFC-1DC23185D8A7}"/>
              </a:ext>
            </a:extLst>
          </p:cNvPr>
          <p:cNvSpPr txBox="1"/>
          <p:nvPr/>
        </p:nvSpPr>
        <p:spPr>
          <a:xfrm>
            <a:off x="3206938" y="2913373"/>
            <a:ext cx="4648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u="sng" spc="-105" dirty="0">
                <a:solidFill>
                  <a:srgbClr val="09493F"/>
                </a:solidFill>
                <a:latin typeface="Verdana"/>
                <a:ea typeface="+mj-ea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DualDiploma.org</a:t>
            </a:r>
            <a:endParaRPr lang="fr-FR" sz="2800" b="1" u="sng" spc="-105" dirty="0">
              <a:solidFill>
                <a:srgbClr val="09493F"/>
              </a:solidFill>
              <a:latin typeface="Verdana"/>
              <a:ea typeface="+mj-ea"/>
            </a:endParaRPr>
          </a:p>
          <a:p>
            <a:pPr algn="ctr"/>
            <a:r>
              <a:rPr lang="fr-FR" sz="2000" spc="-105" dirty="0">
                <a:solidFill>
                  <a:srgbClr val="09493F"/>
                </a:solidFill>
                <a:latin typeface="Verdana"/>
                <a:ea typeface="+mj-ea"/>
              </a:rPr>
              <a:t>contact@dualdiploma.org</a:t>
            </a:r>
          </a:p>
          <a:p>
            <a:pPr algn="ctr"/>
            <a:endParaRPr lang="fr-FR" sz="2000" spc="-110" dirty="0">
              <a:solidFill>
                <a:srgbClr val="09493F"/>
              </a:solidFill>
              <a:latin typeface="Verdana"/>
              <a:cs typeface="Verdana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AD2779-665B-475A-A195-6607B00C7863}"/>
              </a:ext>
            </a:extLst>
          </p:cNvPr>
          <p:cNvSpPr/>
          <p:nvPr/>
        </p:nvSpPr>
        <p:spPr>
          <a:xfrm>
            <a:off x="2890043" y="1456050"/>
            <a:ext cx="53467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700" marR="5080" algn="ctr"/>
            <a:r>
              <a:rPr lang="fr-FR" sz="2400" i="1" spc="-105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Merci pour votre écoute </a:t>
            </a:r>
          </a:p>
          <a:p>
            <a:pPr marL="12700" marR="5080" algn="ctr"/>
            <a:endParaRPr lang="fr-FR" sz="2400" i="1" spc="-105" dirty="0">
              <a:solidFill>
                <a:schemeClr val="bg1">
                  <a:lumMod val="50000"/>
                </a:schemeClr>
              </a:solidFill>
              <a:latin typeface="Verdana"/>
              <a:cs typeface="Verdana"/>
            </a:endParaRPr>
          </a:p>
          <a:p>
            <a:pPr marL="12700" marR="5080" algn="ctr"/>
            <a:r>
              <a:rPr lang="fr-FR" sz="2400" i="1" spc="-105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 Avez-vous des questions ?</a:t>
            </a:r>
          </a:p>
        </p:txBody>
      </p:sp>
      <p:pic>
        <p:nvPicPr>
          <p:cNvPr id="6" name="Image 5">
            <a:hlinkClick r:id="rId8"/>
            <a:extLst>
              <a:ext uri="{FF2B5EF4-FFF2-40B4-BE49-F238E27FC236}">
                <a16:creationId xmlns:a16="http://schemas.microsoft.com/office/drawing/2014/main" id="{C5313B88-F8BF-4A50-912A-CA7E180E3A8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838" y="4498975"/>
            <a:ext cx="349250" cy="349250"/>
          </a:xfrm>
          <a:prstGeom prst="rect">
            <a:avLst/>
          </a:prstGeom>
        </p:spPr>
      </p:pic>
      <p:pic>
        <p:nvPicPr>
          <p:cNvPr id="10" name="Image 9">
            <a:hlinkClick r:id="rId10"/>
            <a:extLst>
              <a:ext uri="{FF2B5EF4-FFF2-40B4-BE49-F238E27FC236}">
                <a16:creationId xmlns:a16="http://schemas.microsoft.com/office/drawing/2014/main" id="{D6AF7AB5-03A9-45D3-B8D0-EE26C1509B6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00" y="4498975"/>
            <a:ext cx="349250" cy="349250"/>
          </a:xfrm>
          <a:prstGeom prst="rect">
            <a:avLst/>
          </a:prstGeom>
        </p:spPr>
      </p:pic>
      <p:pic>
        <p:nvPicPr>
          <p:cNvPr id="18" name="Image 17">
            <a:hlinkClick r:id="rId12"/>
            <a:extLst>
              <a:ext uri="{FF2B5EF4-FFF2-40B4-BE49-F238E27FC236}">
                <a16:creationId xmlns:a16="http://schemas.microsoft.com/office/drawing/2014/main" id="{8A6B65C9-8A9F-4014-BE78-3F4E7BB2B2E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176" y="4498975"/>
            <a:ext cx="392907" cy="34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966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AD4C69BB-C1CC-4061-83BA-10F659B9BE88}"/>
              </a:ext>
            </a:extLst>
          </p:cNvPr>
          <p:cNvSpPr/>
          <p:nvPr/>
        </p:nvSpPr>
        <p:spPr>
          <a:xfrm>
            <a:off x="8354618" y="0"/>
            <a:ext cx="2337384" cy="29663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1079500" y="2333625"/>
            <a:ext cx="4724400" cy="24087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" marR="48895" algn="ctr">
              <a:lnSpc>
                <a:spcPct val="113599"/>
              </a:lnSpc>
              <a:spcBef>
                <a:spcPts val="925"/>
              </a:spcBef>
            </a:pPr>
            <a:r>
              <a:rPr lang="fr-FR" sz="2400" spc="-145" dirty="0">
                <a:solidFill>
                  <a:srgbClr val="6D6E71"/>
                </a:solidFill>
                <a:latin typeface="Verdana"/>
              </a:rPr>
              <a:t>2 diplômes :</a:t>
            </a:r>
          </a:p>
          <a:p>
            <a:pPr marL="29845" marR="5080" algn="ctr">
              <a:lnSpc>
                <a:spcPts val="2500"/>
              </a:lnSpc>
              <a:spcBef>
                <a:spcPts val="1000"/>
              </a:spcBef>
              <a:tabLst>
                <a:tab pos="259079" algn="l"/>
              </a:tabLst>
            </a:pPr>
            <a:r>
              <a:rPr lang="fr-FR" sz="2200" b="1" dirty="0">
                <a:solidFill>
                  <a:srgbClr val="104B3F"/>
                </a:solidFill>
                <a:latin typeface="Verdana"/>
                <a:cs typeface="Verdana"/>
              </a:rPr>
              <a:t>Le High </a:t>
            </a:r>
            <a:r>
              <a:rPr lang="fr-FR" sz="2200" b="1" dirty="0" err="1">
                <a:solidFill>
                  <a:srgbClr val="104B3F"/>
                </a:solidFill>
                <a:latin typeface="Verdana"/>
                <a:cs typeface="Verdana"/>
              </a:rPr>
              <a:t>School</a:t>
            </a:r>
            <a:r>
              <a:rPr lang="fr-FR" sz="2200" b="1" dirty="0">
                <a:solidFill>
                  <a:srgbClr val="104B3F"/>
                </a:solidFill>
                <a:latin typeface="Verdana"/>
                <a:cs typeface="Verdana"/>
              </a:rPr>
              <a:t> Diploma     </a:t>
            </a:r>
            <a:r>
              <a:rPr lang="fr-FR" sz="2200" dirty="0">
                <a:solidFill>
                  <a:srgbClr val="104B3F"/>
                </a:solidFill>
                <a:latin typeface="Verdana"/>
                <a:cs typeface="Verdana"/>
              </a:rPr>
              <a:t> Baccalauréat américain</a:t>
            </a:r>
            <a:endParaRPr lang="fr-FR" sz="2200" dirty="0">
              <a:latin typeface="Verdana"/>
              <a:cs typeface="Verdana"/>
            </a:endParaRPr>
          </a:p>
          <a:p>
            <a:pPr marL="29845" marR="5080" algn="ctr">
              <a:lnSpc>
                <a:spcPts val="2500"/>
              </a:lnSpc>
              <a:spcBef>
                <a:spcPts val="1000"/>
              </a:spcBef>
              <a:tabLst>
                <a:tab pos="259079" algn="l"/>
              </a:tabLst>
            </a:pPr>
            <a:r>
              <a:rPr lang="fr-FR" sz="2200" b="1" dirty="0">
                <a:solidFill>
                  <a:srgbClr val="104B3F"/>
                </a:solidFill>
                <a:latin typeface="Verdana"/>
              </a:rPr>
              <a:t> Le Baccalauréat français     </a:t>
            </a:r>
            <a:r>
              <a:rPr lang="fr-FR" sz="2200" dirty="0">
                <a:solidFill>
                  <a:srgbClr val="104B3F"/>
                </a:solidFill>
                <a:latin typeface="Verdana"/>
              </a:rPr>
              <a:t>en présentiel</a:t>
            </a:r>
          </a:p>
          <a:p>
            <a:pPr marL="29845" marR="5080">
              <a:lnSpc>
                <a:spcPts val="2500"/>
              </a:lnSpc>
              <a:spcBef>
                <a:spcPts val="1000"/>
              </a:spcBef>
              <a:tabLst>
                <a:tab pos="259079" algn="l"/>
              </a:tabLst>
            </a:pPr>
            <a:endParaRPr lang="fr-FR" sz="2200" dirty="0">
              <a:latin typeface="Verdana"/>
              <a:cs typeface="Verdana"/>
            </a:endParaRPr>
          </a:p>
        </p:txBody>
      </p:sp>
      <p:pic>
        <p:nvPicPr>
          <p:cNvPr id="12" name="Image 11" descr="Capture d'écran 2018-12-03 15.46.29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113A1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9496" y1="67164" x2="39496" y2="671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8816">
            <a:off x="935205" y="2857342"/>
            <a:ext cx="344279" cy="387675"/>
          </a:xfrm>
          <a:prstGeom prst="rect">
            <a:avLst/>
          </a:prstGeom>
        </p:spPr>
      </p:pic>
      <p:pic>
        <p:nvPicPr>
          <p:cNvPr id="14" name="Image 13" descr="Capture d'écran 2018-12-03 15.46.29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113A1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9496" y1="67164" x2="39496" y2="671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8816">
            <a:off x="907361" y="3594015"/>
            <a:ext cx="344279" cy="387675"/>
          </a:xfrm>
          <a:prstGeom prst="rect">
            <a:avLst/>
          </a:prstGeom>
        </p:spPr>
      </p:pic>
      <p:sp>
        <p:nvSpPr>
          <p:cNvPr id="10" name="object 3"/>
          <p:cNvSpPr txBox="1">
            <a:spLocks/>
          </p:cNvSpPr>
          <p:nvPr/>
        </p:nvSpPr>
        <p:spPr>
          <a:xfrm>
            <a:off x="2070102" y="504825"/>
            <a:ext cx="5948580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algn="ctr"/>
            <a:r>
              <a:rPr lang="fr-FR" sz="2800" b="1" spc="-105" dirty="0">
                <a:solidFill>
                  <a:srgbClr val="09493F"/>
                </a:solidFill>
                <a:latin typeface="Verdana"/>
                <a:cs typeface="Verdana"/>
              </a:rPr>
              <a:t>LE DUAL DIPLOMA</a:t>
            </a:r>
            <a:r>
              <a:rPr lang="fr-FR" sz="2800" spc="-105" dirty="0">
                <a:solidFill>
                  <a:srgbClr val="09493F"/>
                </a:solidFill>
                <a:latin typeface="Verdana"/>
                <a:cs typeface="Verdana"/>
              </a:rPr>
              <a:t> </a:t>
            </a:r>
          </a:p>
          <a:p>
            <a:pPr marL="12700" marR="5080" algn="ctr"/>
            <a:r>
              <a:rPr lang="fr-FR" sz="2800" spc="-105" dirty="0">
                <a:solidFill>
                  <a:srgbClr val="09493F"/>
                </a:solidFill>
                <a:latin typeface="Verdana"/>
                <a:cs typeface="Verdana"/>
              </a:rPr>
              <a:t>2 Diplômes </a:t>
            </a:r>
          </a:p>
        </p:txBody>
      </p:sp>
      <p:sp>
        <p:nvSpPr>
          <p:cNvPr id="11" name="object 5"/>
          <p:cNvSpPr/>
          <p:nvPr/>
        </p:nvSpPr>
        <p:spPr>
          <a:xfrm>
            <a:off x="2070101" y="428624"/>
            <a:ext cx="533400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15" name="object 5"/>
          <p:cNvSpPr/>
          <p:nvPr/>
        </p:nvSpPr>
        <p:spPr>
          <a:xfrm rot="5400000">
            <a:off x="1759902" y="662624"/>
            <a:ext cx="533401" cy="65405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BCEEF6-3BEE-4BB4-A4A9-18E341507BD1}"/>
              </a:ext>
            </a:extLst>
          </p:cNvPr>
          <p:cNvGrpSpPr/>
          <p:nvPr/>
        </p:nvGrpSpPr>
        <p:grpSpPr>
          <a:xfrm>
            <a:off x="7485280" y="962027"/>
            <a:ext cx="579120" cy="533398"/>
            <a:chOff x="9485287" y="-36196"/>
            <a:chExt cx="579120" cy="533398"/>
          </a:xfrm>
        </p:grpSpPr>
        <p:sp>
          <p:nvSpPr>
            <p:cNvPr id="16" name="object 5"/>
            <p:cNvSpPr/>
            <p:nvPr/>
          </p:nvSpPr>
          <p:spPr>
            <a:xfrm rot="5400000" flipV="1">
              <a:off x="9774849" y="207643"/>
              <a:ext cx="533398" cy="45719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  <p:sp>
          <p:nvSpPr>
            <p:cNvPr id="17" name="object 5"/>
            <p:cNvSpPr/>
            <p:nvPr/>
          </p:nvSpPr>
          <p:spPr>
            <a:xfrm rot="10800000">
              <a:off x="9485287" y="451483"/>
              <a:ext cx="522605" cy="45719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</p:grpSp>
      <p:sp>
        <p:nvSpPr>
          <p:cNvPr id="13" name="object 3"/>
          <p:cNvSpPr/>
          <p:nvPr/>
        </p:nvSpPr>
        <p:spPr>
          <a:xfrm>
            <a:off x="317500" y="6067425"/>
            <a:ext cx="1027188" cy="12422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Forme libre : forme 22">
            <a:extLst>
              <a:ext uri="{FF2B5EF4-FFF2-40B4-BE49-F238E27FC236}">
                <a16:creationId xmlns:a16="http://schemas.microsoft.com/office/drawing/2014/main" id="{68067406-B8C2-4D04-9084-42F93317DCCA}"/>
              </a:ext>
            </a:extLst>
          </p:cNvPr>
          <p:cNvSpPr/>
          <p:nvPr/>
        </p:nvSpPr>
        <p:spPr>
          <a:xfrm>
            <a:off x="6043843" y="2181225"/>
            <a:ext cx="4041115" cy="4417016"/>
          </a:xfrm>
          <a:custGeom>
            <a:avLst/>
            <a:gdLst>
              <a:gd name="connsiteX0" fmla="*/ 1258 w 4041115"/>
              <a:gd name="connsiteY0" fmla="*/ 0 h 4417016"/>
              <a:gd name="connsiteX1" fmla="*/ 4039858 w 4041115"/>
              <a:gd name="connsiteY1" fmla="*/ 0 h 4417016"/>
              <a:gd name="connsiteX2" fmla="*/ 4039858 w 4041115"/>
              <a:gd name="connsiteY2" fmla="*/ 2053364 h 4417016"/>
              <a:gd name="connsiteX3" fmla="*/ 4041115 w 4041115"/>
              <a:gd name="connsiteY3" fmla="*/ 2085087 h 4417016"/>
              <a:gd name="connsiteX4" fmla="*/ 4039858 w 4041115"/>
              <a:gd name="connsiteY4" fmla="*/ 2107598 h 4417016"/>
              <a:gd name="connsiteX5" fmla="*/ 4039858 w 4041115"/>
              <a:gd name="connsiteY5" fmla="*/ 2311058 h 4417016"/>
              <a:gd name="connsiteX6" fmla="*/ 4025374 w 4041115"/>
              <a:gd name="connsiteY6" fmla="*/ 2311058 h 4417016"/>
              <a:gd name="connsiteX7" fmla="*/ 4000997 w 4041115"/>
              <a:gd name="connsiteY7" fmla="*/ 2470989 h 4417016"/>
              <a:gd name="connsiteX8" fmla="*/ 3437720 w 4041115"/>
              <a:gd name="connsiteY8" fmla="*/ 3513790 h 4417016"/>
              <a:gd name="connsiteX9" fmla="*/ 2001644 w 4041115"/>
              <a:gd name="connsiteY9" fmla="*/ 4417016 h 4417016"/>
              <a:gd name="connsiteX10" fmla="*/ 580220 w 4041115"/>
              <a:gd name="connsiteY10" fmla="*/ 3513790 h 4417016"/>
              <a:gd name="connsiteX11" fmla="*/ 33859 w 4041115"/>
              <a:gd name="connsiteY11" fmla="*/ 2470989 h 4417016"/>
              <a:gd name="connsiteX12" fmla="*/ 12076 w 4041115"/>
              <a:gd name="connsiteY12" fmla="*/ 2311058 h 4417016"/>
              <a:gd name="connsiteX13" fmla="*/ 1258 w 4041115"/>
              <a:gd name="connsiteY13" fmla="*/ 2311058 h 4417016"/>
              <a:gd name="connsiteX14" fmla="*/ 1258 w 4041115"/>
              <a:gd name="connsiteY14" fmla="*/ 2116815 h 4417016"/>
              <a:gd name="connsiteX15" fmla="*/ 0 w 4041115"/>
              <a:gd name="connsiteY15" fmla="*/ 2085087 h 4417016"/>
              <a:gd name="connsiteX16" fmla="*/ 1258 w 4041115"/>
              <a:gd name="connsiteY16" fmla="*/ 2062573 h 4417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041115" h="4417016">
                <a:moveTo>
                  <a:pt x="1258" y="0"/>
                </a:moveTo>
                <a:lnTo>
                  <a:pt x="4039858" y="0"/>
                </a:lnTo>
                <a:lnTo>
                  <a:pt x="4039858" y="2053364"/>
                </a:lnTo>
                <a:lnTo>
                  <a:pt x="4041115" y="2085087"/>
                </a:lnTo>
                <a:lnTo>
                  <a:pt x="4039858" y="2107598"/>
                </a:lnTo>
                <a:lnTo>
                  <a:pt x="4039858" y="2311058"/>
                </a:lnTo>
                <a:lnTo>
                  <a:pt x="4025374" y="2311058"/>
                </a:lnTo>
                <a:lnTo>
                  <a:pt x="4000997" y="2470989"/>
                </a:lnTo>
                <a:cubicBezTo>
                  <a:pt x="3923922" y="2853060"/>
                  <a:pt x="3736024" y="3217896"/>
                  <a:pt x="3437720" y="3513790"/>
                </a:cubicBezTo>
                <a:cubicBezTo>
                  <a:pt x="3045901" y="3902445"/>
                  <a:pt x="2567208" y="4203520"/>
                  <a:pt x="2001644" y="4417016"/>
                </a:cubicBezTo>
                <a:cubicBezTo>
                  <a:pt x="1439543" y="4203521"/>
                  <a:pt x="965735" y="3902445"/>
                  <a:pt x="580220" y="3513790"/>
                </a:cubicBezTo>
                <a:cubicBezTo>
                  <a:pt x="286716" y="3217896"/>
                  <a:pt x="104736" y="2853060"/>
                  <a:pt x="33859" y="2470989"/>
                </a:cubicBezTo>
                <a:lnTo>
                  <a:pt x="12076" y="2311058"/>
                </a:lnTo>
                <a:lnTo>
                  <a:pt x="1258" y="2311058"/>
                </a:lnTo>
                <a:lnTo>
                  <a:pt x="1258" y="2116815"/>
                </a:lnTo>
                <a:lnTo>
                  <a:pt x="0" y="2085087"/>
                </a:lnTo>
                <a:lnTo>
                  <a:pt x="1258" y="2062573"/>
                </a:lnTo>
                <a:close/>
              </a:path>
            </a:pathLst>
          </a:cu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019FCA0D-3C56-4AA3-BC23-E022901A01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4114" y1="38878" x2="24114" y2="38878"/>
                        <a14:foregroundMark x1="25136" y1="38715" x2="25136" y2="38715"/>
                        <a14:foregroundMark x1="25136" y1="38715" x2="25136" y2="38715"/>
                        <a14:foregroundMark x1="28023" y1="32249" x2="23159" y2="34323"/>
                        <a14:foregroundMark x1="23159" y1="34323" x2="25068" y2="50142"/>
                        <a14:foregroundMark x1="25068" y1="50142" x2="28500" y2="55470"/>
                        <a14:foregroundMark x1="28500" y1="55470" x2="31432" y2="53477"/>
                        <a14:foregroundMark x1="29568" y1="45913" x2="29568" y2="45913"/>
                        <a14:foregroundMark x1="24409" y1="45913" x2="24409" y2="45913"/>
                        <a14:foregroundMark x1="24409" y1="45913" x2="24409" y2="45913"/>
                        <a14:foregroundMark x1="36068" y1="30419" x2="36068" y2="30419"/>
                        <a14:foregroundMark x1="68932" y1="34852" x2="68932" y2="34852"/>
                        <a14:foregroundMark x1="74068" y1="41277" x2="74068" y2="41277"/>
                        <a14:foregroundMark x1="74068" y1="41277" x2="74068" y2="41277"/>
                        <a14:foregroundMark x1="60795" y1="42782" x2="75000" y2="54372"/>
                        <a14:foregroundMark x1="75000" y1="54372" x2="75000" y2="54372"/>
                        <a14:foregroundMark x1="68818" y1="25986" x2="71864" y2="48556"/>
                        <a14:foregroundMark x1="71864" y1="48556" x2="78409" y2="49939"/>
                        <a14:foregroundMark x1="80659" y1="47743" x2="80659" y2="47743"/>
                        <a14:foregroundMark x1="80659" y1="47743" x2="80659" y2="47743"/>
                        <a14:foregroundMark x1="65523" y1="29118" x2="83045" y2="59008"/>
                        <a14:foregroundMark x1="81591" y1="43310" x2="59955" y2="47377"/>
                        <a14:foregroundMark x1="59955" y1="47377" x2="59955" y2="47377"/>
                        <a14:foregroundMark x1="57386" y1="44774" x2="85091" y2="44368"/>
                        <a14:foregroundMark x1="85091" y1="44368" x2="85409" y2="43514"/>
                        <a14:foregroundMark x1="72432" y1="45181" x2="72432" y2="45181"/>
                        <a14:foregroundMark x1="81182" y1="68930" x2="81659" y2="50061"/>
                        <a14:foregroundMark x1="81659" y1="50061" x2="80455" y2="43676"/>
                        <a14:foregroundMark x1="81386" y1="51810" x2="81386" y2="51810"/>
                        <a14:foregroundMark x1="81386" y1="51810" x2="81386" y2="51810"/>
                        <a14:foregroundMark x1="81909" y1="68198" x2="82205" y2="66002"/>
                        <a14:foregroundMark x1="82205" y1="66531" x2="82205" y2="66531"/>
                        <a14:foregroundMark x1="56977" y1="42212" x2="60932" y2="38227"/>
                        <a14:foregroundMark x1="60932" y1="38227" x2="62841" y2="33347"/>
                        <a14:foregroundMark x1="60159" y1="39081" x2="60159" y2="39081"/>
                        <a14:foregroundMark x1="36568" y1="53070" x2="33182" y2="57869"/>
                        <a14:foregroundMark x1="33682" y1="56608" x2="33682" y2="56608"/>
                        <a14:foregroundMark x1="33682" y1="56608" x2="33682" y2="56608"/>
                        <a14:foregroundMark x1="15455" y1="47743" x2="20182" y2="64782"/>
                        <a14:foregroundMark x1="20182" y1="64782" x2="20295" y2="63969"/>
                        <a14:foregroundMark x1="21023" y1="57137" x2="21023" y2="57137"/>
                        <a14:foregroundMark x1="21023" y1="56771" x2="21023" y2="56771"/>
                        <a14:foregroundMark x1="17091" y1="51240" x2="17091" y2="51240"/>
                        <a14:foregroundMark x1="75205" y1="35014" x2="75114" y2="38878"/>
                        <a14:foregroundMark x1="76023" y1="34852" x2="75000" y2="36682"/>
                        <a14:foregroundMark x1="75114" y1="36682" x2="75114" y2="36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101" y="4379519"/>
            <a:ext cx="2765548" cy="154548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ject 2">
            <a:extLst>
              <a:ext uri="{FF2B5EF4-FFF2-40B4-BE49-F238E27FC236}">
                <a16:creationId xmlns:a16="http://schemas.microsoft.com/office/drawing/2014/main" id="{901A71FA-5C56-41D4-9BB1-6E7BC82F7465}"/>
              </a:ext>
            </a:extLst>
          </p:cNvPr>
          <p:cNvSpPr/>
          <p:nvPr/>
        </p:nvSpPr>
        <p:spPr>
          <a:xfrm>
            <a:off x="8354618" y="0"/>
            <a:ext cx="2337384" cy="29663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 txBox="1"/>
          <p:nvPr/>
        </p:nvSpPr>
        <p:spPr>
          <a:xfrm>
            <a:off x="3136900" y="5610225"/>
            <a:ext cx="72390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36195">
              <a:lnSpc>
                <a:spcPts val="2400"/>
              </a:lnSpc>
              <a:spcBef>
                <a:spcPts val="640"/>
              </a:spcBef>
            </a:pPr>
            <a:r>
              <a:rPr lang="fr-FR" sz="2200" i="1" spc="-95" dirty="0">
                <a:solidFill>
                  <a:srgbClr val="6D6E71"/>
                </a:solidFill>
                <a:latin typeface="Verdana"/>
                <a:cs typeface="Verdana"/>
              </a:rPr>
              <a:t>Acquisition d’un</a:t>
            </a:r>
            <a:r>
              <a:rPr lang="fr-FR" sz="2200" i="1" spc="-150" dirty="0">
                <a:solidFill>
                  <a:srgbClr val="6D6E71"/>
                </a:solidFill>
                <a:latin typeface="Verdana"/>
                <a:cs typeface="Verdana"/>
              </a:rPr>
              <a:t> </a:t>
            </a:r>
            <a:r>
              <a:rPr lang="fr-FR" sz="2200" i="1" spc="-125" dirty="0">
                <a:solidFill>
                  <a:srgbClr val="6D6E71"/>
                </a:solidFill>
                <a:latin typeface="Verdana"/>
                <a:cs typeface="Verdana"/>
              </a:rPr>
              <a:t>haut niveau </a:t>
            </a:r>
            <a:r>
              <a:rPr lang="fr-FR" sz="2200" i="1" spc="-175" dirty="0">
                <a:solidFill>
                  <a:srgbClr val="6D6E71"/>
                </a:solidFill>
                <a:latin typeface="Verdana"/>
                <a:cs typeface="Verdana"/>
              </a:rPr>
              <a:t>d</a:t>
            </a:r>
            <a:r>
              <a:rPr lang="fr-FR" sz="2200" b="1" i="1" spc="-175" dirty="0">
                <a:solidFill>
                  <a:srgbClr val="6D6E71"/>
                </a:solidFill>
                <a:latin typeface="Verdana"/>
                <a:cs typeface="Verdana"/>
              </a:rPr>
              <a:t>’</a:t>
            </a:r>
            <a:r>
              <a:rPr lang="fr-FR" sz="2200" b="1" i="1" spc="-100" dirty="0">
                <a:solidFill>
                  <a:srgbClr val="6D6E71"/>
                </a:solidFill>
                <a:latin typeface="Verdana"/>
                <a:cs typeface="Verdana"/>
              </a:rPr>
              <a:t>autonomie</a:t>
            </a:r>
            <a:r>
              <a:rPr lang="fr-FR" sz="2200" i="1" spc="-100" dirty="0">
                <a:solidFill>
                  <a:srgbClr val="6D6E71"/>
                </a:solidFill>
                <a:latin typeface="Verdana"/>
                <a:cs typeface="Verdana"/>
              </a:rPr>
              <a:t>, de </a:t>
            </a:r>
            <a:r>
              <a:rPr lang="fr-FR" sz="2200" i="1" spc="-145" dirty="0">
                <a:solidFill>
                  <a:srgbClr val="6D6E71"/>
                </a:solidFill>
                <a:latin typeface="Verdana"/>
                <a:cs typeface="Verdana"/>
              </a:rPr>
              <a:t>responsabilité, d’adaptabilité et</a:t>
            </a:r>
            <a:r>
              <a:rPr lang="fr-FR" sz="2200" i="1" spc="-190" dirty="0">
                <a:solidFill>
                  <a:srgbClr val="6D6E71"/>
                </a:solidFill>
                <a:latin typeface="Verdana"/>
                <a:cs typeface="Verdana"/>
              </a:rPr>
              <a:t> de </a:t>
            </a:r>
            <a:r>
              <a:rPr lang="fr-FR" sz="2200" i="1" spc="-135" dirty="0">
                <a:solidFill>
                  <a:srgbClr val="6D6E71"/>
                </a:solidFill>
                <a:latin typeface="Verdana"/>
                <a:cs typeface="Verdana"/>
              </a:rPr>
              <a:t>maturité dans le travail </a:t>
            </a:r>
            <a:endParaRPr lang="fr-FR" sz="2200" i="1" spc="-110" dirty="0">
              <a:solidFill>
                <a:srgbClr val="6D6E71"/>
              </a:solidFill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070100" y="4086225"/>
            <a:ext cx="7467600" cy="66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570"/>
              </a:lnSpc>
            </a:pPr>
            <a:r>
              <a:rPr lang="fr-FR" sz="2200" i="1" spc="-114" dirty="0">
                <a:solidFill>
                  <a:srgbClr val="6D6E71"/>
                </a:solidFill>
                <a:latin typeface="Verdana"/>
                <a:cs typeface="Verdana"/>
              </a:rPr>
              <a:t>Outils à la pointe de </a:t>
            </a:r>
            <a:r>
              <a:rPr lang="fr-FR" sz="2200" b="1" i="1" spc="-114" dirty="0">
                <a:solidFill>
                  <a:srgbClr val="6D6E71"/>
                </a:solidFill>
                <a:latin typeface="Verdana"/>
                <a:cs typeface="Verdana"/>
              </a:rPr>
              <a:t>l’éducation digitale</a:t>
            </a:r>
            <a:r>
              <a:rPr lang="fr-FR" sz="2200" i="1" spc="-114" dirty="0">
                <a:solidFill>
                  <a:srgbClr val="6D6E71"/>
                </a:solidFill>
                <a:latin typeface="Verdana"/>
                <a:cs typeface="Verdana"/>
              </a:rPr>
              <a:t>, amenant à la maîtrise </a:t>
            </a:r>
            <a:r>
              <a:rPr lang="fr-FR" sz="2200" i="1" spc="-175" dirty="0">
                <a:solidFill>
                  <a:srgbClr val="6D6E71"/>
                </a:solidFill>
                <a:latin typeface="Verdana"/>
                <a:cs typeface="Verdana"/>
              </a:rPr>
              <a:t>des</a:t>
            </a:r>
            <a:r>
              <a:rPr lang="fr-FR" sz="2200" i="1" spc="-145" dirty="0">
                <a:solidFill>
                  <a:srgbClr val="6D6E71"/>
                </a:solidFill>
                <a:latin typeface="Verdana"/>
                <a:cs typeface="Verdana"/>
              </a:rPr>
              <a:t> </a:t>
            </a:r>
            <a:r>
              <a:rPr lang="fr-FR" sz="2200" i="1" spc="-155" dirty="0">
                <a:solidFill>
                  <a:srgbClr val="6D6E71"/>
                </a:solidFill>
                <a:latin typeface="Verdana"/>
                <a:cs typeface="Verdana"/>
              </a:rPr>
              <a:t>technologies </a:t>
            </a:r>
            <a:r>
              <a:rPr lang="fr-FR" sz="2200" i="1" spc="-175" dirty="0">
                <a:solidFill>
                  <a:srgbClr val="6D6E71"/>
                </a:solidFill>
                <a:latin typeface="Verdana"/>
                <a:cs typeface="Verdana"/>
              </a:rPr>
              <a:t>de l’information</a:t>
            </a:r>
            <a:endParaRPr lang="fr-FR" sz="2200" dirty="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79500" y="2638425"/>
            <a:ext cx="9067800" cy="6181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2400"/>
              </a:lnSpc>
              <a:spcBef>
                <a:spcPts val="640"/>
              </a:spcBef>
            </a:pPr>
            <a:r>
              <a:rPr lang="fr-FR" sz="2200" i="1" spc="-160" dirty="0">
                <a:solidFill>
                  <a:srgbClr val="6D6E71"/>
                </a:solidFill>
                <a:latin typeface="Verdana"/>
                <a:cs typeface="Verdana"/>
              </a:rPr>
              <a:t>D</a:t>
            </a:r>
            <a:r>
              <a:rPr lang="fr-FR" sz="2200" i="1" spc="-145" dirty="0">
                <a:solidFill>
                  <a:srgbClr val="6D6E71"/>
                </a:solidFill>
                <a:latin typeface="Verdana"/>
                <a:cs typeface="Verdana"/>
              </a:rPr>
              <a:t>evoirs et correspondances avec les professeurs</a:t>
            </a:r>
            <a:r>
              <a:rPr lang="fr-FR" sz="2200" i="1" spc="-204" dirty="0">
                <a:solidFill>
                  <a:srgbClr val="6D6E71"/>
                </a:solidFill>
                <a:latin typeface="Verdana"/>
                <a:cs typeface="Verdana"/>
              </a:rPr>
              <a:t> </a:t>
            </a:r>
            <a:r>
              <a:rPr lang="fr-FR" sz="2200" i="1" spc="-135" dirty="0">
                <a:solidFill>
                  <a:srgbClr val="6D6E71"/>
                </a:solidFill>
                <a:latin typeface="Verdana"/>
                <a:cs typeface="Verdana"/>
              </a:rPr>
              <a:t>en anglais, permettant ainsi l’acquisition d’un </a:t>
            </a:r>
            <a:r>
              <a:rPr lang="fr-FR" sz="2200" b="1" i="1" spc="-135" dirty="0">
                <a:solidFill>
                  <a:srgbClr val="6D6E71"/>
                </a:solidFill>
                <a:latin typeface="Verdana"/>
                <a:cs typeface="Verdana"/>
              </a:rPr>
              <a:t>niveau bilingue avancé</a:t>
            </a:r>
            <a:endParaRPr lang="fr-FR" sz="2200" dirty="0">
              <a:latin typeface="Verdana"/>
              <a:cs typeface="Verdana"/>
            </a:endParaRPr>
          </a:p>
        </p:txBody>
      </p:sp>
      <p:sp>
        <p:nvSpPr>
          <p:cNvPr id="15" name="object 3"/>
          <p:cNvSpPr txBox="1"/>
          <p:nvPr/>
        </p:nvSpPr>
        <p:spPr>
          <a:xfrm>
            <a:off x="546100" y="2105025"/>
            <a:ext cx="457200" cy="6204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510"/>
              </a:lnSpc>
              <a:tabLst>
                <a:tab pos="412115" algn="l"/>
                <a:tab pos="2839085" algn="l"/>
              </a:tabLst>
            </a:pPr>
            <a:r>
              <a:rPr lang="fr-FR" sz="5400" b="1" spc="-280" dirty="0">
                <a:solidFill>
                  <a:srgbClr val="09493F"/>
                </a:solidFill>
                <a:latin typeface="Verdana"/>
                <a:cs typeface="Verdana"/>
              </a:rPr>
              <a:t>1</a:t>
            </a:r>
            <a:endParaRPr lang="fr-FR" sz="5400" dirty="0">
              <a:latin typeface="Verdana"/>
              <a:cs typeface="Verdana"/>
            </a:endParaRPr>
          </a:p>
        </p:txBody>
      </p:sp>
      <p:sp>
        <p:nvSpPr>
          <p:cNvPr id="16" name="object 3"/>
          <p:cNvSpPr txBox="1"/>
          <p:nvPr/>
        </p:nvSpPr>
        <p:spPr>
          <a:xfrm>
            <a:off x="1460500" y="3552825"/>
            <a:ext cx="457200" cy="6204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510"/>
              </a:lnSpc>
              <a:tabLst>
                <a:tab pos="412115" algn="l"/>
                <a:tab pos="2839085" algn="l"/>
              </a:tabLst>
            </a:pPr>
            <a:r>
              <a:rPr lang="fr-FR" sz="5400" b="1" spc="-280" dirty="0">
                <a:solidFill>
                  <a:srgbClr val="09493F"/>
                </a:solidFill>
                <a:latin typeface="Verdana"/>
                <a:cs typeface="Verdana"/>
              </a:rPr>
              <a:t>2</a:t>
            </a:r>
            <a:endParaRPr lang="fr-FR" sz="5400" dirty="0">
              <a:latin typeface="Verdana"/>
              <a:cs typeface="Verdana"/>
            </a:endParaRPr>
          </a:p>
        </p:txBody>
      </p:sp>
      <p:sp>
        <p:nvSpPr>
          <p:cNvPr id="17" name="object 3"/>
          <p:cNvSpPr txBox="1"/>
          <p:nvPr/>
        </p:nvSpPr>
        <p:spPr>
          <a:xfrm>
            <a:off x="2527300" y="5000625"/>
            <a:ext cx="457200" cy="6204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510"/>
              </a:lnSpc>
              <a:tabLst>
                <a:tab pos="412115" algn="l"/>
                <a:tab pos="2839085" algn="l"/>
              </a:tabLst>
            </a:pPr>
            <a:r>
              <a:rPr lang="fr-FR" sz="5400" b="1" spc="-280" dirty="0">
                <a:solidFill>
                  <a:srgbClr val="09493F"/>
                </a:solidFill>
                <a:latin typeface="Verdana"/>
                <a:cs typeface="Verdana"/>
              </a:rPr>
              <a:t>3</a:t>
            </a:r>
            <a:endParaRPr lang="fr-FR" sz="5400" dirty="0">
              <a:latin typeface="Verdana"/>
              <a:cs typeface="Verdana"/>
            </a:endParaRPr>
          </a:p>
        </p:txBody>
      </p:sp>
      <p:sp>
        <p:nvSpPr>
          <p:cNvPr id="24" name="object 3"/>
          <p:cNvSpPr txBox="1"/>
          <p:nvPr/>
        </p:nvSpPr>
        <p:spPr>
          <a:xfrm>
            <a:off x="1079500" y="2028825"/>
            <a:ext cx="3124200" cy="5640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510"/>
              </a:lnSpc>
              <a:tabLst>
                <a:tab pos="412115" algn="l"/>
                <a:tab pos="2839085" algn="l"/>
              </a:tabLst>
            </a:pPr>
            <a:r>
              <a:rPr lang="fr-FR" sz="3200" dirty="0">
                <a:solidFill>
                  <a:srgbClr val="09493F"/>
                </a:solidFill>
                <a:latin typeface="Verdana"/>
                <a:cs typeface="Verdana"/>
              </a:rPr>
              <a:t>Linguistique</a:t>
            </a:r>
            <a:endParaRPr lang="fr-FR" sz="3200" dirty="0">
              <a:latin typeface="Verdana"/>
              <a:cs typeface="Verdana"/>
            </a:endParaRPr>
          </a:p>
        </p:txBody>
      </p:sp>
      <p:sp>
        <p:nvSpPr>
          <p:cNvPr id="25" name="object 3"/>
          <p:cNvSpPr txBox="1"/>
          <p:nvPr/>
        </p:nvSpPr>
        <p:spPr>
          <a:xfrm>
            <a:off x="2070100" y="3476625"/>
            <a:ext cx="2971800" cy="5640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510"/>
              </a:lnSpc>
              <a:tabLst>
                <a:tab pos="412115" algn="l"/>
                <a:tab pos="2839085" algn="l"/>
              </a:tabLst>
            </a:pPr>
            <a:r>
              <a:rPr lang="fr-FR" sz="3200" dirty="0">
                <a:solidFill>
                  <a:srgbClr val="09493F"/>
                </a:solidFill>
                <a:latin typeface="Verdana"/>
                <a:cs typeface="Verdana"/>
              </a:rPr>
              <a:t>Technologique</a:t>
            </a:r>
            <a:endParaRPr lang="fr-FR" sz="3200" dirty="0">
              <a:latin typeface="Verdana"/>
              <a:cs typeface="Verdana"/>
            </a:endParaRPr>
          </a:p>
        </p:txBody>
      </p:sp>
      <p:sp>
        <p:nvSpPr>
          <p:cNvPr id="26" name="object 3"/>
          <p:cNvSpPr txBox="1"/>
          <p:nvPr/>
        </p:nvSpPr>
        <p:spPr>
          <a:xfrm>
            <a:off x="3136900" y="4924425"/>
            <a:ext cx="2209800" cy="5640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510"/>
              </a:lnSpc>
              <a:tabLst>
                <a:tab pos="412115" algn="l"/>
                <a:tab pos="2839085" algn="l"/>
              </a:tabLst>
            </a:pPr>
            <a:r>
              <a:rPr lang="fr-FR" sz="3200" dirty="0">
                <a:solidFill>
                  <a:srgbClr val="09493F"/>
                </a:solidFill>
                <a:latin typeface="Verdana"/>
                <a:cs typeface="Verdana"/>
              </a:rPr>
              <a:t>Personnel </a:t>
            </a:r>
            <a:endParaRPr lang="fr-FR" sz="3200" dirty="0">
              <a:latin typeface="Verdana"/>
              <a:cs typeface="Verdana"/>
            </a:endParaRPr>
          </a:p>
        </p:txBody>
      </p:sp>
      <p:sp>
        <p:nvSpPr>
          <p:cNvPr id="19" name="object 3"/>
          <p:cNvSpPr txBox="1">
            <a:spLocks/>
          </p:cNvSpPr>
          <p:nvPr/>
        </p:nvSpPr>
        <p:spPr>
          <a:xfrm>
            <a:off x="2328329" y="504825"/>
            <a:ext cx="6112091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algn="ctr"/>
            <a:r>
              <a:rPr lang="fr-FR" sz="2800" b="1" spc="-105" dirty="0">
                <a:solidFill>
                  <a:srgbClr val="09493F"/>
                </a:solidFill>
                <a:latin typeface="Verdana"/>
                <a:cs typeface="Verdana"/>
              </a:rPr>
              <a:t>LE DUAL DIPLOMA</a:t>
            </a:r>
            <a:r>
              <a:rPr lang="fr-FR" sz="2800" spc="-105" dirty="0">
                <a:solidFill>
                  <a:srgbClr val="09493F"/>
                </a:solidFill>
                <a:latin typeface="Verdana"/>
                <a:cs typeface="Verdana"/>
              </a:rPr>
              <a:t> </a:t>
            </a:r>
          </a:p>
          <a:p>
            <a:pPr marL="12700" marR="5080" algn="ctr"/>
            <a:r>
              <a:rPr lang="fr-FR" sz="2800" spc="-105" dirty="0">
                <a:solidFill>
                  <a:srgbClr val="09493F"/>
                </a:solidFill>
                <a:latin typeface="Verdana"/>
                <a:cs typeface="Verdana"/>
              </a:rPr>
              <a:t>3 objectifs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3EC0589-A903-4A12-A633-612ADC84D12B}"/>
              </a:ext>
            </a:extLst>
          </p:cNvPr>
          <p:cNvGrpSpPr/>
          <p:nvPr/>
        </p:nvGrpSpPr>
        <p:grpSpPr>
          <a:xfrm>
            <a:off x="2262925" y="369144"/>
            <a:ext cx="609601" cy="533403"/>
            <a:chOff x="1993900" y="428624"/>
            <a:chExt cx="609601" cy="533403"/>
          </a:xfrm>
        </p:grpSpPr>
        <p:sp>
          <p:nvSpPr>
            <p:cNvPr id="20" name="object 5"/>
            <p:cNvSpPr/>
            <p:nvPr/>
          </p:nvSpPr>
          <p:spPr>
            <a:xfrm>
              <a:off x="2070101" y="428624"/>
              <a:ext cx="533400" cy="45719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  <p:sp>
          <p:nvSpPr>
            <p:cNvPr id="21" name="object 5"/>
            <p:cNvSpPr/>
            <p:nvPr/>
          </p:nvSpPr>
          <p:spPr>
            <a:xfrm rot="5400000">
              <a:off x="1759902" y="662624"/>
              <a:ext cx="533401" cy="65405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endParaRPr lang="fr-FR" dirty="0"/>
            </a:p>
          </p:txBody>
        </p:sp>
      </p:grpSp>
      <p:sp>
        <p:nvSpPr>
          <p:cNvPr id="22" name="object 5"/>
          <p:cNvSpPr/>
          <p:nvPr/>
        </p:nvSpPr>
        <p:spPr>
          <a:xfrm rot="5400000" flipV="1">
            <a:off x="8150862" y="1099185"/>
            <a:ext cx="533398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23" name="object 5"/>
          <p:cNvSpPr/>
          <p:nvPr/>
        </p:nvSpPr>
        <p:spPr>
          <a:xfrm rot="10800000">
            <a:off x="7861300" y="1343025"/>
            <a:ext cx="522605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27" name="object 3"/>
          <p:cNvSpPr/>
          <p:nvPr/>
        </p:nvSpPr>
        <p:spPr>
          <a:xfrm>
            <a:off x="317500" y="6067425"/>
            <a:ext cx="1027188" cy="12422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59896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:a16="http://schemas.microsoft.com/office/drawing/2014/main" id="{98DDB3D6-FF72-4BBD-9975-A4F557215EA5}"/>
              </a:ext>
            </a:extLst>
          </p:cNvPr>
          <p:cNvSpPr/>
          <p:nvPr/>
        </p:nvSpPr>
        <p:spPr>
          <a:xfrm>
            <a:off x="8354618" y="0"/>
            <a:ext cx="2337384" cy="29663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graphicFrame>
        <p:nvGraphicFramePr>
          <p:cNvPr id="2" name="Group 187"/>
          <p:cNvGraphicFramePr>
            <a:graphicFrameLocks noGrp="1"/>
          </p:cNvGraphicFramePr>
          <p:nvPr/>
        </p:nvGraphicFramePr>
        <p:xfrm>
          <a:off x="393700" y="2234812"/>
          <a:ext cx="9906000" cy="4650613"/>
        </p:xfrm>
        <a:graphic>
          <a:graphicData uri="http://schemas.openxmlformats.org/drawingml/2006/table">
            <a:tbl>
              <a:tblPr/>
              <a:tblGrid>
                <a:gridCol w="28063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996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6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9493F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Sujet/matière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9493F"/>
                        </a:solidFill>
                        <a:effectLst/>
                        <a:latin typeface="Verdana"/>
                        <a:ea typeface="ＭＳ Ｐゴシック" charset="0"/>
                        <a:cs typeface="Verdana"/>
                      </a:endParaRPr>
                    </a:p>
                  </a:txBody>
                  <a:tcPr marL="90000" marR="90000" marT="46809" marB="468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9493F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24 crédits requis pour ce cursus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9493F"/>
                        </a:solidFill>
                        <a:effectLst/>
                        <a:latin typeface="Verdana"/>
                        <a:ea typeface="ＭＳ Ｐゴシック" charset="0"/>
                        <a:cs typeface="Verdana"/>
                      </a:endParaRPr>
                    </a:p>
                  </a:txBody>
                  <a:tcPr marL="90000" marR="90000" marT="46809" marB="468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35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9493F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Littérature 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9493F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4 crédits axés sur la dissertation et la lecture 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5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9493F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Anglais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9493F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4 crédits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35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9493F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Mathématiques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9493F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4 crédits dont Algèbre et Géométrie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0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9493F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Sciences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9493F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3 crédits, deux en laboratoire et un </a:t>
                      </a: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104B3F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Science de la Vie et de la Terre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60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9493F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Sciences Sociales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9493F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1 crédit Histoire du Monde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9493F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1 crédit Histoire des Etats-Unis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104B3F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½</a:t>
                      </a: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9493F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 crédit Gouvernement des Etats-Unis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104B3F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½</a:t>
                      </a: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9493F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 crédit Economie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35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9493F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Art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9493F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1 crédit Arts Appliqués ou Histoire de l’Art ou Débat et Eloquence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35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9493F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EPS/Santé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9493F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1 crédit EPS incluant des notions de santé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237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9493F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Electives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09493F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4 crédits à choisir </a:t>
                      </a:r>
                      <a:r>
                        <a:rPr kumimoji="0" lang="fr-FR" sz="16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104B3F"/>
                          </a:solidFill>
                          <a:effectLst/>
                          <a:latin typeface="Verdana"/>
                          <a:ea typeface="ＭＳ Ｐゴシック" charset="0"/>
                          <a:cs typeface="Verdana"/>
                        </a:rPr>
                        <a:t>parmi les matières proposées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object 3"/>
          <p:cNvSpPr txBox="1">
            <a:spLocks/>
          </p:cNvSpPr>
          <p:nvPr/>
        </p:nvSpPr>
        <p:spPr>
          <a:xfrm>
            <a:off x="1867452" y="504825"/>
            <a:ext cx="6613498" cy="12926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algn="ctr"/>
            <a:r>
              <a:rPr lang="fr-FR" sz="2800" b="1" spc="-105" dirty="0">
                <a:solidFill>
                  <a:srgbClr val="09493F"/>
                </a:solidFill>
                <a:latin typeface="Verdana"/>
                <a:cs typeface="Verdana"/>
              </a:rPr>
              <a:t>LE HIGH SCHOOL DIPLOMA</a:t>
            </a:r>
            <a:r>
              <a:rPr lang="fr-FR" sz="2800" spc="-105" dirty="0">
                <a:solidFill>
                  <a:srgbClr val="09493F"/>
                </a:solidFill>
                <a:latin typeface="Verdana"/>
                <a:cs typeface="Verdana"/>
              </a:rPr>
              <a:t> </a:t>
            </a:r>
          </a:p>
          <a:p>
            <a:pPr marL="12700" marR="5080" algn="ctr"/>
            <a:r>
              <a:rPr lang="fr-FR" sz="2800" spc="-105" dirty="0">
                <a:solidFill>
                  <a:srgbClr val="09493F"/>
                </a:solidFill>
                <a:latin typeface="Verdana"/>
              </a:rPr>
              <a:t>Elève américain</a:t>
            </a:r>
          </a:p>
          <a:p>
            <a:pPr marL="12700" marR="5080" algn="ctr"/>
            <a:r>
              <a:rPr lang="fr-FR" sz="2800" spc="-105" dirty="0">
                <a:solidFill>
                  <a:srgbClr val="09493F"/>
                </a:solidFill>
                <a:latin typeface="Verdana"/>
                <a:cs typeface="Verdana"/>
              </a:rPr>
              <a:t>24 crédits sur 4 ans</a:t>
            </a:r>
          </a:p>
        </p:txBody>
      </p:sp>
      <p:sp>
        <p:nvSpPr>
          <p:cNvPr id="7" name="object 5"/>
          <p:cNvSpPr/>
          <p:nvPr/>
        </p:nvSpPr>
        <p:spPr>
          <a:xfrm>
            <a:off x="1867452" y="341773"/>
            <a:ext cx="533400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8" name="object 5"/>
          <p:cNvSpPr/>
          <p:nvPr/>
        </p:nvSpPr>
        <p:spPr>
          <a:xfrm rot="5400000">
            <a:off x="1557253" y="575773"/>
            <a:ext cx="533401" cy="65405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9" name="object 5"/>
          <p:cNvSpPr/>
          <p:nvPr/>
        </p:nvSpPr>
        <p:spPr>
          <a:xfrm rot="5400000" flipV="1">
            <a:off x="8237111" y="1647707"/>
            <a:ext cx="533398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  <p:sp>
        <p:nvSpPr>
          <p:cNvPr id="10" name="object 5"/>
          <p:cNvSpPr/>
          <p:nvPr/>
        </p:nvSpPr>
        <p:spPr>
          <a:xfrm rot="10800000">
            <a:off x="7947549" y="1891547"/>
            <a:ext cx="522605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227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>
            <a:extLst>
              <a:ext uri="{FF2B5EF4-FFF2-40B4-BE49-F238E27FC236}">
                <a16:creationId xmlns:a16="http://schemas.microsoft.com/office/drawing/2014/main" id="{5435E573-AA51-4CFB-8FDF-ECF66CE5631A}"/>
              </a:ext>
            </a:extLst>
          </p:cNvPr>
          <p:cNvSpPr/>
          <p:nvPr/>
        </p:nvSpPr>
        <p:spPr>
          <a:xfrm>
            <a:off x="8354618" y="0"/>
            <a:ext cx="2337384" cy="29663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079500" y="2486027"/>
            <a:ext cx="9098280" cy="32675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" marR="5080" lvl="0" algn="just">
              <a:spcBef>
                <a:spcPts val="2195"/>
              </a:spcBef>
              <a:tabLst>
                <a:tab pos="259079" algn="l"/>
              </a:tabLst>
              <a:defRPr/>
            </a:pPr>
            <a:r>
              <a:rPr kumimoji="0" lang="fr-FR" sz="2200" b="0" i="0" u="none" strike="noStrike" kern="1200" cap="none" spc="-23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18 : Prise en compte des études françaises </a:t>
            </a:r>
            <a:r>
              <a:rPr kumimoji="0" lang="fr-FR" sz="2200" b="0" i="0" u="none" strike="noStrike" kern="1200" cap="none" spc="-23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  <a:sym typeface="Wingdings" panose="05000000000000000000" pitchFamily="2" charset="2"/>
              </a:rPr>
              <a:t></a:t>
            </a:r>
            <a:r>
              <a:rPr kumimoji="0" lang="fr-FR" sz="2200" b="0" i="0" u="none" strike="noStrike" kern="1200" cap="none" spc="-19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La famille et l’établissement </a:t>
            </a:r>
            <a:r>
              <a:rPr kumimoji="0" lang="fr-FR" sz="2200" b="0" i="0" u="none" strike="noStrike" kern="1200" cap="none" spc="-16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fournissent </a:t>
            </a:r>
            <a:r>
              <a:rPr lang="fr-FR" sz="2200" spc="-125" dirty="0">
                <a:solidFill>
                  <a:srgbClr val="09493F"/>
                </a:solidFill>
                <a:latin typeface="Verdana"/>
                <a:cs typeface="Verdana"/>
              </a:rPr>
              <a:t>à</a:t>
            </a:r>
            <a:r>
              <a:rPr lang="fr-FR" sz="2200" spc="-110" dirty="0">
                <a:solidFill>
                  <a:srgbClr val="09493F"/>
                </a:solidFill>
                <a:latin typeface="Verdana"/>
                <a:cs typeface="Verdana"/>
              </a:rPr>
              <a:t> </a:t>
            </a:r>
            <a:r>
              <a:rPr lang="fr-FR" sz="2200" spc="-150" dirty="0">
                <a:solidFill>
                  <a:srgbClr val="09493F"/>
                </a:solidFill>
                <a:latin typeface="Verdana"/>
                <a:cs typeface="Verdana"/>
              </a:rPr>
              <a:t>Academica </a:t>
            </a:r>
            <a:r>
              <a:rPr lang="fr-FR" sz="2200" spc="-120" dirty="0">
                <a:solidFill>
                  <a:srgbClr val="09493F"/>
                </a:solidFill>
                <a:latin typeface="Verdana"/>
                <a:cs typeface="Verdana"/>
              </a:rPr>
              <a:t>International </a:t>
            </a:r>
            <a:r>
              <a:rPr lang="fr-FR" sz="2200" spc="-150" dirty="0" err="1">
                <a:solidFill>
                  <a:srgbClr val="09493F"/>
                </a:solidFill>
                <a:latin typeface="Verdana"/>
                <a:cs typeface="Verdana"/>
              </a:rPr>
              <a:t>Studies</a:t>
            </a:r>
            <a:r>
              <a:rPr lang="fr-FR" sz="2200" spc="-150" dirty="0">
                <a:solidFill>
                  <a:srgbClr val="09493F"/>
                </a:solidFill>
                <a:latin typeface="Verdana"/>
                <a:cs typeface="Verdana"/>
              </a:rPr>
              <a:t> </a:t>
            </a:r>
            <a:r>
              <a:rPr kumimoji="0" lang="fr-FR" sz="2200" b="1" i="0" u="none" strike="noStrike" kern="1200" cap="none" spc="-8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les bulletins de notes</a:t>
            </a:r>
            <a:r>
              <a:rPr kumimoji="0" lang="fr-FR" sz="2200" b="1" i="0" u="none" strike="noStrike" kern="1200" cap="none" spc="-15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officiels </a:t>
            </a:r>
            <a:r>
              <a:rPr kumimoji="0" lang="fr-FR" sz="2200" b="0" i="0" u="none" strike="noStrike" kern="1200" cap="none" spc="-19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de la 4</a:t>
            </a:r>
            <a:r>
              <a:rPr kumimoji="0" lang="fr-FR" sz="2200" b="0" i="0" u="none" strike="noStrike" kern="1200" cap="none" spc="-195" normalizeH="0" baseline="3000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ème</a:t>
            </a:r>
            <a:r>
              <a:rPr kumimoji="0" lang="fr-FR" sz="2200" b="0" i="0" u="none" strike="noStrike" kern="1200" cap="none" spc="-19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à la Terminale </a:t>
            </a:r>
            <a:r>
              <a:rPr kumimoji="0" lang="fr-FR" sz="2200" b="1" i="0" u="none" strike="noStrike" kern="1200" cap="none" spc="-13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pour validation des 18 crédits</a:t>
            </a:r>
            <a:r>
              <a:rPr kumimoji="0" lang="fr-FR" sz="2200" b="0" i="0" u="none" strike="noStrike" kern="1200" cap="none" spc="-13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.</a:t>
            </a:r>
          </a:p>
          <a:p>
            <a:pPr marL="29845" marR="5080" lvl="0" algn="just">
              <a:spcBef>
                <a:spcPts val="2195"/>
              </a:spcBef>
              <a:tabLst>
                <a:tab pos="259079" algn="l"/>
              </a:tabLst>
              <a:defRPr/>
            </a:pPr>
            <a:r>
              <a:rPr kumimoji="0" lang="fr-FR" sz="4000" b="0" i="0" u="none" strike="noStrike" kern="1200" cap="none" spc="-11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+</a:t>
            </a:r>
            <a:br>
              <a:rPr kumimoji="0" lang="fr-FR" sz="2200" b="0" i="0" u="none" strike="noStrike" kern="1200" cap="none" spc="-11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</a:br>
            <a:r>
              <a:rPr kumimoji="0" lang="fr-FR" sz="2200" b="0" i="0" u="none" strike="noStrike" kern="1200" cap="none" spc="-11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6 : Scolarité </a:t>
            </a:r>
            <a:r>
              <a:rPr lang="fr-FR" sz="2200" spc="-110" dirty="0">
                <a:solidFill>
                  <a:srgbClr val="09493F"/>
                </a:solidFill>
                <a:latin typeface="Verdana"/>
                <a:cs typeface="Verdana"/>
              </a:rPr>
              <a:t>a</a:t>
            </a:r>
            <a:r>
              <a:rPr kumimoji="0" lang="fr-FR" sz="2200" b="0" i="0" u="none" strike="noStrike" kern="1200" cap="none" spc="-110" normalizeH="0" baseline="0" noProof="0" dirty="0" err="1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méricaine</a:t>
            </a:r>
            <a:r>
              <a:rPr kumimoji="0" lang="fr-FR" sz="2200" b="0" i="0" u="none" strike="noStrike" kern="1200" cap="none" spc="-110" normalizeH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fr-FR" sz="2200" b="0" i="0" u="none" strike="noStrike" kern="1200" cap="none" spc="-110" normalizeH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  <a:sym typeface="Wingdings" panose="05000000000000000000" pitchFamily="2" charset="2"/>
              </a:rPr>
              <a:t></a:t>
            </a:r>
            <a:r>
              <a:rPr kumimoji="0" lang="fr-FR" sz="2200" b="0" i="0" u="none" strike="noStrike" kern="1200" cap="none" spc="-11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L’élève étudie </a:t>
            </a:r>
            <a:r>
              <a:rPr lang="fr-FR" sz="2200" b="1" spc="-204" dirty="0">
                <a:solidFill>
                  <a:srgbClr val="09493F"/>
                </a:solidFill>
                <a:latin typeface="Verdana"/>
                <a:cs typeface="Verdana"/>
              </a:rPr>
              <a:t>6 </a:t>
            </a:r>
            <a:r>
              <a:rPr lang="fr-FR" sz="2200" b="1" spc="-185" dirty="0">
                <a:solidFill>
                  <a:srgbClr val="09493F"/>
                </a:solidFill>
                <a:latin typeface="Verdana"/>
                <a:cs typeface="Verdana"/>
              </a:rPr>
              <a:t>crédits </a:t>
            </a:r>
            <a:r>
              <a:rPr kumimoji="0" lang="fr-FR" sz="2200" b="0" i="0" u="none" strike="noStrike" kern="1200" cap="none" spc="-20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avec</a:t>
            </a:r>
            <a:r>
              <a:rPr kumimoji="0" lang="fr-FR" sz="2200" b="1" i="0" u="none" strike="noStrike" kern="1200" cap="none" spc="-20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Academica International </a:t>
            </a:r>
            <a:r>
              <a:rPr kumimoji="0" lang="fr-FR" sz="2200" b="1" i="0" u="none" strike="noStrike" kern="1200" cap="none" spc="-200" normalizeH="0" baseline="0" noProof="0" dirty="0" err="1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Studies</a:t>
            </a:r>
            <a:r>
              <a:rPr kumimoji="0" lang="fr-FR" sz="2200" b="1" i="0" u="none" strike="noStrike" kern="1200" cap="none" spc="-18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. </a:t>
            </a:r>
            <a:r>
              <a:rPr kumimoji="0" lang="fr-FR" sz="2200" b="0" i="0" u="none" strike="noStrike" kern="1200" cap="none" spc="-18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Il doit obtenir un </a:t>
            </a:r>
            <a:r>
              <a:rPr kumimoji="0" lang="fr-FR" sz="2200" b="0" i="0" u="none" strike="noStrike" kern="1200" cap="none" spc="-9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minimum </a:t>
            </a:r>
            <a:r>
              <a:rPr kumimoji="0" lang="fr-FR" sz="2200" b="0" i="0" u="none" strike="noStrike" kern="1200" cap="none" spc="-19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de </a:t>
            </a:r>
            <a:r>
              <a:rPr kumimoji="0" lang="fr-FR" sz="2200" b="0" i="0" u="none" strike="noStrike" kern="1200" cap="none" spc="-3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2.0 </a:t>
            </a:r>
            <a:r>
              <a:rPr kumimoji="0" lang="fr-FR" sz="2200" b="0" i="0" u="none" strike="noStrike" kern="1200" cap="none" spc="-17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Grade </a:t>
            </a:r>
            <a:r>
              <a:rPr kumimoji="0" lang="fr-FR" sz="2200" b="0" i="0" u="none" strike="noStrike" kern="1200" cap="none" spc="-16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Point </a:t>
            </a:r>
            <a:r>
              <a:rPr kumimoji="0" lang="fr-FR" sz="2200" b="0" i="0" u="none" strike="noStrike" kern="1200" cap="none" spc="-20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Average </a:t>
            </a:r>
            <a:r>
              <a:rPr kumimoji="0" lang="fr-FR" sz="2200" b="0" i="0" u="none" strike="noStrike" kern="1200" cap="none" spc="-14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(GPA), </a:t>
            </a:r>
            <a:r>
              <a:rPr kumimoji="0" lang="fr-FR" sz="2200" b="0" i="0" u="none" strike="noStrike" kern="1200" cap="none" spc="-229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c’</a:t>
            </a:r>
            <a:r>
              <a:rPr kumimoji="0" lang="fr-FR" sz="2200" b="0" i="0" u="none" strike="noStrike" kern="1200" cap="none" spc="-229" normalizeH="0" baseline="0" noProof="0" dirty="0" err="1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est-à</a:t>
            </a:r>
            <a:r>
              <a:rPr lang="fr-FR" sz="2200" spc="-229" dirty="0">
                <a:solidFill>
                  <a:srgbClr val="09493F"/>
                </a:solidFill>
                <a:latin typeface="Verdana"/>
                <a:cs typeface="Verdana"/>
              </a:rPr>
              <a:t>-</a:t>
            </a:r>
            <a:r>
              <a:rPr kumimoji="0" lang="fr-FR" sz="2200" b="0" i="0" u="none" strike="noStrike" kern="1200" cap="none" spc="-229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dire</a:t>
            </a:r>
            <a:r>
              <a:rPr lang="fr-FR" sz="2200" spc="-190" dirty="0">
                <a:solidFill>
                  <a:srgbClr val="09493F"/>
                </a:solidFill>
                <a:latin typeface="Verdana"/>
                <a:cs typeface="Verdana"/>
              </a:rPr>
              <a:t> </a:t>
            </a:r>
            <a:r>
              <a:rPr kumimoji="0" lang="fr-FR" sz="2200" b="0" i="0" u="none" strike="noStrike" kern="1200" cap="none" spc="-8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une </a:t>
            </a:r>
            <a:r>
              <a:rPr kumimoji="0" lang="fr-FR" sz="2200" b="0" i="0" u="none" strike="noStrike" kern="1200" cap="none" spc="-19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moyenne minimale </a:t>
            </a:r>
            <a:r>
              <a:rPr kumimoji="0" lang="fr-FR" sz="2200" b="0" i="0" u="none" strike="noStrike" kern="1200" cap="none" spc="-18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de </a:t>
            </a:r>
            <a:r>
              <a:rPr kumimoji="0" lang="fr-FR" sz="2200" b="0" i="0" u="none" strike="noStrike" kern="1200" cap="none" spc="-11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70% dans toutes ses classes.</a:t>
            </a:r>
          </a:p>
        </p:txBody>
      </p:sp>
      <p:pic>
        <p:nvPicPr>
          <p:cNvPr id="11" name="Image 10" descr="Capture d'écran 2018-12-03 15.46.29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113A1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9496" y1="67164" x2="39496" y2="671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8816">
            <a:off x="690104" y="2465845"/>
            <a:ext cx="344279" cy="387675"/>
          </a:xfrm>
          <a:prstGeom prst="rect">
            <a:avLst/>
          </a:prstGeom>
        </p:spPr>
      </p:pic>
      <p:pic>
        <p:nvPicPr>
          <p:cNvPr id="12" name="Image 11" descr="Capture d'écran 2018-12-03 15.46.29.png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113A14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9496" y1="67164" x2="39496" y2="671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8816">
            <a:off x="658955" y="4357998"/>
            <a:ext cx="344279" cy="387675"/>
          </a:xfrm>
          <a:prstGeom prst="rect">
            <a:avLst/>
          </a:prstGeom>
        </p:spPr>
      </p:pic>
      <p:sp>
        <p:nvSpPr>
          <p:cNvPr id="7" name="object 3"/>
          <p:cNvSpPr txBox="1">
            <a:spLocks/>
          </p:cNvSpPr>
          <p:nvPr/>
        </p:nvSpPr>
        <p:spPr>
          <a:xfrm>
            <a:off x="709688" y="504825"/>
            <a:ext cx="9511515" cy="12926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-10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j-ea"/>
                <a:cs typeface="Verdana"/>
              </a:rPr>
              <a:t>LE DUAL DIPLOMA</a:t>
            </a:r>
            <a:r>
              <a:rPr kumimoji="0" lang="fr-FR" sz="2800" b="0" i="0" u="none" strike="noStrike" kern="1200" cap="none" spc="-10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j-ea"/>
                <a:cs typeface="Verdana"/>
              </a:rPr>
              <a:t>, </a:t>
            </a:r>
            <a:r>
              <a:rPr kumimoji="0" lang="fr-FR" sz="2800" b="1" i="0" u="none" strike="noStrike" kern="1200" cap="none" spc="-10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j-ea"/>
                <a:cs typeface="Verdana"/>
              </a:rPr>
              <a:t>pour l’élève français</a:t>
            </a:r>
          </a:p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-10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j-ea"/>
                <a:cs typeface="Verdana"/>
              </a:rPr>
              <a:t>24 crédits du High </a:t>
            </a:r>
            <a:r>
              <a:rPr kumimoji="0" lang="fr-FR" sz="2800" b="0" i="0" u="none" strike="noStrike" kern="1200" cap="none" spc="-105" normalizeH="0" baseline="0" noProof="0" dirty="0" err="1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j-ea"/>
                <a:cs typeface="Verdana"/>
              </a:rPr>
              <a:t>School</a:t>
            </a:r>
            <a:r>
              <a:rPr kumimoji="0" lang="fr-FR" sz="2800" b="0" i="0" u="none" strike="noStrike" kern="1200" cap="none" spc="-10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j-ea"/>
                <a:cs typeface="Verdana"/>
              </a:rPr>
              <a:t> Diploma :</a:t>
            </a:r>
          </a:p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-10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j-ea"/>
                <a:cs typeface="Verdana"/>
              </a:rPr>
              <a:t>18 + 6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4E68D7E3-530D-4832-8010-7C19040C20DB}"/>
              </a:ext>
            </a:extLst>
          </p:cNvPr>
          <p:cNvGrpSpPr/>
          <p:nvPr/>
        </p:nvGrpSpPr>
        <p:grpSpPr>
          <a:xfrm>
            <a:off x="633488" y="402313"/>
            <a:ext cx="609601" cy="533399"/>
            <a:chOff x="1003300" y="428624"/>
            <a:chExt cx="609601" cy="533403"/>
          </a:xfrm>
        </p:grpSpPr>
        <p:sp>
          <p:nvSpPr>
            <p:cNvPr id="8" name="object 5"/>
            <p:cNvSpPr/>
            <p:nvPr/>
          </p:nvSpPr>
          <p:spPr>
            <a:xfrm>
              <a:off x="1079501" y="428624"/>
              <a:ext cx="533400" cy="45719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bject 5"/>
            <p:cNvSpPr/>
            <p:nvPr/>
          </p:nvSpPr>
          <p:spPr>
            <a:xfrm rot="5400000">
              <a:off x="769302" y="662624"/>
              <a:ext cx="533401" cy="65405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DF6C817-B268-480B-AA71-E5E3E8722EEF}"/>
              </a:ext>
            </a:extLst>
          </p:cNvPr>
          <p:cNvGrpSpPr/>
          <p:nvPr/>
        </p:nvGrpSpPr>
        <p:grpSpPr>
          <a:xfrm>
            <a:off x="9687803" y="1176104"/>
            <a:ext cx="579120" cy="533398"/>
            <a:chOff x="7861300" y="855346"/>
            <a:chExt cx="579120" cy="533398"/>
          </a:xfrm>
        </p:grpSpPr>
        <p:sp>
          <p:nvSpPr>
            <p:cNvPr id="13" name="object 5"/>
            <p:cNvSpPr/>
            <p:nvPr/>
          </p:nvSpPr>
          <p:spPr>
            <a:xfrm rot="5400000" flipV="1">
              <a:off x="8150862" y="1099185"/>
              <a:ext cx="533398" cy="45719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5"/>
            <p:cNvSpPr/>
            <p:nvPr/>
          </p:nvSpPr>
          <p:spPr>
            <a:xfrm rot="10800000">
              <a:off x="7861300" y="1343025"/>
              <a:ext cx="522605" cy="45719"/>
            </a:xfrm>
            <a:custGeom>
              <a:avLst/>
              <a:gdLst/>
              <a:ahLst/>
              <a:cxnLst/>
              <a:rect l="l" t="t" r="r" b="b"/>
              <a:pathLst>
                <a:path w="903605">
                  <a:moveTo>
                    <a:pt x="0" y="0"/>
                  </a:moveTo>
                  <a:lnTo>
                    <a:pt x="903300" y="0"/>
                  </a:lnTo>
                </a:path>
              </a:pathLst>
            </a:custGeom>
            <a:ln w="12700">
              <a:solidFill>
                <a:srgbClr val="09493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object 3"/>
          <p:cNvSpPr/>
          <p:nvPr/>
        </p:nvSpPr>
        <p:spPr>
          <a:xfrm>
            <a:off x="317500" y="6067425"/>
            <a:ext cx="1027188" cy="12422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372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24445" y="2899537"/>
            <a:ext cx="4233153" cy="3929888"/>
          </a:xfrm>
          <a:custGeom>
            <a:avLst/>
            <a:gdLst/>
            <a:ahLst/>
            <a:cxnLst/>
            <a:rect l="l" t="t" r="r" b="b"/>
            <a:pathLst>
              <a:path w="3995420" h="2747010">
                <a:moveTo>
                  <a:pt x="0" y="2746794"/>
                </a:moveTo>
                <a:lnTo>
                  <a:pt x="3995280" y="2746794"/>
                </a:lnTo>
                <a:lnTo>
                  <a:pt x="3995280" y="0"/>
                </a:lnTo>
                <a:lnTo>
                  <a:pt x="0" y="0"/>
                </a:lnTo>
                <a:lnTo>
                  <a:pt x="0" y="2746794"/>
                </a:lnTo>
                <a:close/>
              </a:path>
            </a:pathLst>
          </a:custGeom>
          <a:solidFill>
            <a:srgbClr val="E0E2E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625296" y="2899537"/>
            <a:ext cx="4300399" cy="3929888"/>
          </a:xfrm>
          <a:custGeom>
            <a:avLst/>
            <a:gdLst/>
            <a:ahLst/>
            <a:cxnLst/>
            <a:rect l="l" t="t" r="r" b="b"/>
            <a:pathLst>
              <a:path w="4058284" h="2747010">
                <a:moveTo>
                  <a:pt x="0" y="2746794"/>
                </a:moveTo>
                <a:lnTo>
                  <a:pt x="4058056" y="2746794"/>
                </a:lnTo>
                <a:lnTo>
                  <a:pt x="4058056" y="0"/>
                </a:lnTo>
                <a:lnTo>
                  <a:pt x="0" y="0"/>
                </a:lnTo>
                <a:lnTo>
                  <a:pt x="0" y="2746794"/>
                </a:lnTo>
                <a:close/>
              </a:path>
            </a:pathLst>
          </a:custGeom>
          <a:solidFill>
            <a:srgbClr val="E0E2E1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60500" y="1495425"/>
            <a:ext cx="8262798" cy="104131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27305" lvl="0" indent="0" algn="l" defTabSz="914400" rtl="0" eaLnBrk="1" fontAlgn="auto" latinLnBrk="0" hangingPunct="1">
              <a:lnSpc>
                <a:spcPts val="26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>
                <a:tab pos="5065395" algn="l"/>
              </a:tabLst>
              <a:defRPr/>
            </a:pPr>
            <a:r>
              <a:rPr kumimoji="0" lang="fr-FR" sz="2000" b="0" i="1" u="none" strike="noStrike" kern="1200" cap="none" spc="-19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18  crédits  </a:t>
            </a:r>
            <a:r>
              <a:rPr kumimoji="0" lang="fr-FR" sz="2000" b="0" i="1" u="none" strike="noStrike" kern="1200" cap="none" spc="-175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sont validés par la scolarité française. </a:t>
            </a:r>
          </a:p>
          <a:p>
            <a:pPr marL="12700" marR="27305" lvl="0" indent="0" algn="l" defTabSz="914400" rtl="0" eaLnBrk="1" fontAlgn="auto" latinLnBrk="0" hangingPunct="1">
              <a:lnSpc>
                <a:spcPts val="26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>
                <a:tab pos="5065395" algn="l"/>
              </a:tabLst>
              <a:defRPr/>
            </a:pPr>
            <a:r>
              <a:rPr kumimoji="0" lang="fr-FR" sz="2000" b="0" i="1" u="none" strike="noStrike" kern="1200" cap="none" spc="-175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Les élèves du Dual Diploma étudient 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6 </a:t>
            </a:r>
            <a:r>
              <a:rPr kumimoji="0" lang="fr-FR" sz="2000" b="0" i="1" u="none" strike="noStrike" kern="1200" cap="none" spc="-19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crédits américains : </a:t>
            </a:r>
            <a:r>
              <a:rPr kumimoji="0" lang="fr-FR" sz="2000" b="0" i="1" u="none" strike="noStrike" kern="1200" cap="none" spc="-16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</a:p>
          <a:p>
            <a:pPr marL="12700" marR="27305" lvl="0" indent="0" algn="l" defTabSz="914400" rtl="0" eaLnBrk="1" fontAlgn="auto" latinLnBrk="0" hangingPunct="1">
              <a:lnSpc>
                <a:spcPts val="26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>
                <a:tab pos="5065395" algn="l"/>
              </a:tabLst>
              <a:defRPr/>
            </a:pP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4 </a:t>
            </a:r>
            <a:r>
              <a:rPr kumimoji="0" lang="fr-FR" sz="2000" b="0" i="1" u="none" strike="noStrike" kern="1200" cap="none" spc="-19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matières obligatoires </a:t>
            </a:r>
            <a:r>
              <a:rPr kumimoji="0" lang="fr-FR" sz="2000" b="0" i="1" u="none" strike="noStrike" kern="1200" cap="none" spc="-21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et </a:t>
            </a:r>
            <a:r>
              <a:rPr kumimoji="0" lang="fr-FR" sz="2000" b="0" i="1" u="none" strike="noStrike" kern="1200" cap="none" spc="-200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lang="fr-FR" sz="2000" i="1" spc="-195" dirty="0">
                <a:solidFill>
                  <a:srgbClr val="09493F"/>
                </a:solidFill>
                <a:latin typeface="Verdana"/>
                <a:cs typeface="Verdana"/>
              </a:rPr>
              <a:t>2 matières électives.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235417" y="3523260"/>
            <a:ext cx="4233153" cy="3161122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63830" marR="934085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1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2 </a:t>
            </a:r>
            <a:r>
              <a:rPr kumimoji="0" lang="fr-FR" sz="1800" b="0" i="1" u="none" strike="noStrike" kern="1200" cap="none" spc="-13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crédits : </a:t>
            </a:r>
            <a:endParaRPr kumimoji="0" lang="fr-FR" sz="1800" b="0" i="1" u="none" strike="noStrike" kern="1200" cap="none" spc="-145" normalizeH="0" baseline="0" noProof="0" dirty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449580" marR="934085" lvl="0" indent="-28575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800" b="0" i="1" u="none" strike="noStrike" kern="1200" cap="none" spc="-145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English</a:t>
            </a:r>
            <a:r>
              <a:rPr kumimoji="0" lang="fr-FR" sz="1800" b="0" i="1" u="none" strike="noStrike" kern="1200" cap="none" spc="-13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niveau </a:t>
            </a:r>
            <a:r>
              <a:rPr kumimoji="0" lang="fr-FR" sz="1800" b="0" i="1" u="none" strike="noStrike" kern="1200" cap="none" spc="-12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I,II,III ou IV</a:t>
            </a:r>
          </a:p>
          <a:p>
            <a:pPr marL="163830" marR="934085" lvl="0" indent="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1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1</a:t>
            </a:r>
            <a:r>
              <a:rPr kumimoji="0" lang="fr-FR" sz="1800" b="0" i="1" u="none" strike="noStrike" kern="1200" cap="none" spc="-12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crédit :</a:t>
            </a:r>
            <a:endParaRPr kumimoji="0" lang="fr-FR" sz="1800" b="0" i="1" u="none" strike="noStrike" kern="1200" cap="none" spc="-135" normalizeH="0" baseline="0" noProof="0" dirty="0">
              <a:ln>
                <a:noFill/>
              </a:ln>
              <a:solidFill>
                <a:srgbClr val="09493F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449580" marR="0" lvl="0" indent="-28575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800" b="0" i="1" u="none" strike="noStrike" kern="1200" cap="none" spc="-75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United States </a:t>
            </a:r>
            <a:r>
              <a:rPr kumimoji="0" lang="fr-FR" sz="1800" b="0" i="1" u="none" strike="noStrike" kern="1200" cap="none" spc="-75" normalizeH="0" baseline="0" noProof="0" dirty="0" err="1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History</a:t>
            </a:r>
            <a:endParaRPr kumimoji="0" lang="fr-FR" sz="1800" b="0" i="1" u="none" strike="noStrike" kern="1200" cap="none" spc="-75" normalizeH="0" baseline="0" noProof="0" dirty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163830">
              <a:lnSpc>
                <a:spcPct val="150000"/>
              </a:lnSpc>
              <a:spcBef>
                <a:spcPts val="500"/>
              </a:spcBef>
              <a:defRPr/>
            </a:pPr>
            <a:r>
              <a:rPr lang="fr-FR" i="1" spc="15" dirty="0">
                <a:solidFill>
                  <a:srgbClr val="09493F"/>
                </a:solidFill>
                <a:latin typeface="Verdana"/>
                <a:cs typeface="Verdana"/>
              </a:rPr>
              <a:t>1</a:t>
            </a:r>
            <a:r>
              <a:rPr lang="fr-FR" i="1" spc="-125" dirty="0">
                <a:solidFill>
                  <a:srgbClr val="09493F"/>
                </a:solidFill>
                <a:latin typeface="Verdana"/>
                <a:cs typeface="Verdana"/>
              </a:rPr>
              <a:t>crédit :</a:t>
            </a:r>
            <a:endParaRPr kumimoji="0" lang="fr-FR" sz="1800" b="0" i="1" u="none" strike="noStrike" kern="1200" cap="none" spc="-125" normalizeH="0" baseline="0" noProof="0" dirty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449580" marR="0" lvl="0" indent="-28575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800" b="0" i="1" u="none" strike="noStrike" kern="1200" cap="none" spc="-75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United States </a:t>
            </a:r>
            <a:r>
              <a:rPr kumimoji="0" lang="fr-FR" sz="1800" b="0" i="1" u="none" strike="noStrike" kern="1200" cap="none" spc="-75" normalizeH="0" baseline="0" noProof="0" dirty="0" err="1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Government</a:t>
            </a:r>
            <a:r>
              <a:rPr kumimoji="0" lang="fr-FR" sz="1800" b="0" i="1" u="none" strike="noStrike" kern="1200" cap="none" spc="-75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/</a:t>
            </a:r>
            <a:r>
              <a:rPr kumimoji="0" lang="fr-FR" sz="1800" b="0" i="1" u="none" strike="noStrike" kern="1200" cap="none" spc="-75" normalizeH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 </a:t>
            </a:r>
            <a:r>
              <a:rPr kumimoji="0" lang="fr-FR" sz="1800" b="0" i="1" u="none" strike="noStrike" kern="1200" cap="none" spc="-75" normalizeH="0" baseline="0" noProof="0" dirty="0" err="1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Economics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667684" y="3195016"/>
            <a:ext cx="4258011" cy="3634409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72000" tIns="252000" rIns="0" bIns="0" rtlCol="0" anchor="t">
            <a:no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fr-FR" i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Criminology</a:t>
            </a:r>
            <a:endParaRPr lang="fr-FR" i="1" dirty="0">
              <a:solidFill>
                <a:prstClr val="black">
                  <a:lumMod val="65000"/>
                  <a:lumOff val="3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fr-FR" i="1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Digital </a:t>
            </a:r>
            <a:r>
              <a:rPr lang="fr-FR" i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Photography</a:t>
            </a:r>
            <a:r>
              <a:rPr lang="fr-FR" i="1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fr-FR" i="1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Engineering &amp; </a:t>
            </a:r>
            <a:r>
              <a:rPr lang="fr-FR" i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Technology</a:t>
            </a:r>
            <a:endParaRPr lang="fr-FR" i="1" dirty="0">
              <a:solidFill>
                <a:prstClr val="black">
                  <a:lumMod val="65000"/>
                  <a:lumOff val="3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fr-FR" i="1" spc="-114" dirty="0">
                <a:solidFill>
                  <a:prstClr val="black">
                    <a:lumMod val="65000"/>
                    <a:lumOff val="35000"/>
                  </a:prstClr>
                </a:solidFill>
                <a:latin typeface="Verdana"/>
                <a:ea typeface="Verdana" panose="020B0604030504040204" pitchFamily="34" charset="0"/>
                <a:cs typeface="Verdana"/>
              </a:rPr>
              <a:t>Public </a:t>
            </a:r>
            <a:r>
              <a:rPr lang="fr-FR" i="1" spc="-114" dirty="0" err="1">
                <a:solidFill>
                  <a:prstClr val="black">
                    <a:lumMod val="65000"/>
                    <a:lumOff val="35000"/>
                  </a:prstClr>
                </a:solidFill>
                <a:latin typeface="Verdana"/>
                <a:ea typeface="Verdana" panose="020B0604030504040204" pitchFamily="34" charset="0"/>
                <a:cs typeface="Verdana"/>
              </a:rPr>
              <a:t>Speaking</a:t>
            </a:r>
            <a:r>
              <a:rPr lang="fr-FR" i="1" spc="-114" dirty="0">
                <a:solidFill>
                  <a:prstClr val="black">
                    <a:lumMod val="65000"/>
                    <a:lumOff val="35000"/>
                  </a:prstClr>
                </a:solidFill>
                <a:latin typeface="Verdana"/>
                <a:ea typeface="Verdana" panose="020B0604030504040204" pitchFamily="34" charset="0"/>
                <a:cs typeface="Verdana"/>
              </a:rPr>
              <a:t> &amp; </a:t>
            </a:r>
            <a:r>
              <a:rPr lang="fr-FR" i="1" spc="-114" dirty="0" err="1">
                <a:solidFill>
                  <a:prstClr val="black">
                    <a:lumMod val="65000"/>
                    <a:lumOff val="35000"/>
                  </a:prstClr>
                </a:solidFill>
                <a:latin typeface="Verdana"/>
                <a:ea typeface="Verdana" panose="020B0604030504040204" pitchFamily="34" charset="0"/>
                <a:cs typeface="Verdana"/>
              </a:rPr>
              <a:t>Journalism</a:t>
            </a:r>
            <a:endParaRPr lang="fr-FR" i="1" dirty="0">
              <a:solidFill>
                <a:prstClr val="black">
                  <a:lumMod val="65000"/>
                  <a:lumOff val="3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fr-FR" i="1" spc="-114" dirty="0">
                <a:solidFill>
                  <a:prstClr val="black">
                    <a:lumMod val="65000"/>
                    <a:lumOff val="35000"/>
                  </a:prstClr>
                </a:solidFill>
                <a:latin typeface="Verdana"/>
                <a:cs typeface="Verdana"/>
              </a:rPr>
              <a:t>Life Management </a:t>
            </a:r>
            <a:r>
              <a:rPr lang="fr-FR" i="1" spc="-114" dirty="0" err="1">
                <a:solidFill>
                  <a:prstClr val="black">
                    <a:lumMod val="65000"/>
                    <a:lumOff val="35000"/>
                  </a:prstClr>
                </a:solidFill>
                <a:latin typeface="Verdana"/>
                <a:cs typeface="Verdana"/>
              </a:rPr>
              <a:t>Skills</a:t>
            </a:r>
            <a:endParaRPr kumimoji="0" lang="fr-FR" sz="18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Psychology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College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fr-FR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Prep</a:t>
            </a:r>
            <a:endParaRPr kumimoji="0" lang="fr-FR" sz="1800" b="0" i="1" u="none" strike="noStrike" kern="1200" cap="none" spc="-114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Verdana"/>
              <a:ea typeface="+mn-ea"/>
              <a:cs typeface="Verdan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fr-FR" sz="18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object 3"/>
          <p:cNvSpPr txBox="1">
            <a:spLocks/>
          </p:cNvSpPr>
          <p:nvPr/>
        </p:nvSpPr>
        <p:spPr>
          <a:xfrm>
            <a:off x="2059305" y="504825"/>
            <a:ext cx="6295313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-10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j-ea"/>
                <a:cs typeface="Verdana"/>
              </a:rPr>
              <a:t>LE DUAL DIPLOMA</a:t>
            </a:r>
            <a:r>
              <a:rPr kumimoji="0" lang="fr-FR" sz="2800" b="0" i="0" u="none" strike="noStrike" kern="1200" cap="none" spc="-10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j-ea"/>
                <a:cs typeface="Verdana"/>
              </a:rPr>
              <a:t> </a:t>
            </a:r>
          </a:p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-105" normalizeH="0" baseline="0" noProof="0" dirty="0">
                <a:ln>
                  <a:noFill/>
                </a:ln>
                <a:solidFill>
                  <a:srgbClr val="09493F"/>
                </a:solidFill>
                <a:effectLst/>
                <a:uLnTx/>
                <a:uFillTx/>
                <a:latin typeface="Verdana"/>
                <a:ea typeface="+mj-ea"/>
                <a:cs typeface="Verdana"/>
              </a:rPr>
              <a:t>Comment l’obtenir ? </a:t>
            </a:r>
          </a:p>
        </p:txBody>
      </p:sp>
      <p:sp>
        <p:nvSpPr>
          <p:cNvPr id="10" name="object 5"/>
          <p:cNvSpPr/>
          <p:nvPr/>
        </p:nvSpPr>
        <p:spPr>
          <a:xfrm>
            <a:off x="2070101" y="428624"/>
            <a:ext cx="533400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5"/>
          <p:cNvSpPr/>
          <p:nvPr/>
        </p:nvSpPr>
        <p:spPr>
          <a:xfrm rot="5400000">
            <a:off x="1759902" y="662624"/>
            <a:ext cx="533401" cy="65405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5"/>
          <p:cNvSpPr/>
          <p:nvPr/>
        </p:nvSpPr>
        <p:spPr>
          <a:xfrm rot="5400000" flipV="1">
            <a:off x="8150862" y="1099185"/>
            <a:ext cx="533398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bject 5"/>
          <p:cNvSpPr/>
          <p:nvPr/>
        </p:nvSpPr>
        <p:spPr>
          <a:xfrm rot="10800000">
            <a:off x="7861300" y="1343025"/>
            <a:ext cx="522605" cy="45719"/>
          </a:xfrm>
          <a:custGeom>
            <a:avLst/>
            <a:gdLst/>
            <a:ahLst/>
            <a:cxnLst/>
            <a:rect l="l" t="t" r="r" b="b"/>
            <a:pathLst>
              <a:path w="903605">
                <a:moveTo>
                  <a:pt x="0" y="0"/>
                </a:moveTo>
                <a:lnTo>
                  <a:pt x="903300" y="0"/>
                </a:lnTo>
              </a:path>
            </a:pathLst>
          </a:custGeom>
          <a:ln w="12700">
            <a:solidFill>
              <a:srgbClr val="09493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704257" y="3019424"/>
            <a:ext cx="4300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3830" marR="0" lvl="0" indent="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-120" normalizeH="0" baseline="0" noProof="0" dirty="0">
                <a:ln>
                  <a:noFill/>
                </a:ln>
                <a:solidFill>
                  <a:srgbClr val="0F4A3F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2 Electives = 2 crédits </a:t>
            </a:r>
          </a:p>
        </p:txBody>
      </p:sp>
      <p:sp>
        <p:nvSpPr>
          <p:cNvPr id="15" name="object 3"/>
          <p:cNvSpPr/>
          <p:nvPr/>
        </p:nvSpPr>
        <p:spPr>
          <a:xfrm>
            <a:off x="317500" y="6067425"/>
            <a:ext cx="1027188" cy="12422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1633E8E4-E167-4F4A-9DA3-6B17E1F1F302}"/>
              </a:ext>
            </a:extLst>
          </p:cNvPr>
          <p:cNvSpPr/>
          <p:nvPr/>
        </p:nvSpPr>
        <p:spPr>
          <a:xfrm>
            <a:off x="8354618" y="0"/>
            <a:ext cx="2337384" cy="29663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293908" y="3019424"/>
            <a:ext cx="4233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3830" lvl="0">
              <a:spcBef>
                <a:spcPts val="550"/>
              </a:spcBef>
              <a:defRPr/>
            </a:pPr>
            <a:r>
              <a:rPr lang="fr-FR" i="1" spc="-120" dirty="0">
                <a:solidFill>
                  <a:srgbClr val="0F4A3F"/>
                </a:solidFill>
                <a:latin typeface="Verdana"/>
                <a:cs typeface="Verdana"/>
              </a:rPr>
              <a:t>Matières obligatoires = 4 crédits</a:t>
            </a:r>
            <a:endParaRPr lang="fr-FR" sz="1600" dirty="0">
              <a:solidFill>
                <a:prstClr val="black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13744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1436</Words>
  <Application>Microsoft Office PowerPoint</Application>
  <PresentationFormat>Personnalisé</PresentationFormat>
  <Paragraphs>300</Paragraphs>
  <Slides>47</Slides>
  <Notes>23</Notes>
  <HiddenSlides>3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47</vt:i4>
      </vt:variant>
    </vt:vector>
  </HeadingPairs>
  <TitlesOfParts>
    <vt:vector size="57" baseType="lpstr">
      <vt:lpstr>Arial</vt:lpstr>
      <vt:lpstr>Calibri</vt:lpstr>
      <vt:lpstr>Calibri Light</vt:lpstr>
      <vt:lpstr>Cambria</vt:lpstr>
      <vt:lpstr>Goudy Old Style</vt:lpstr>
      <vt:lpstr>Times New Roman</vt:lpstr>
      <vt:lpstr>Verdana</vt:lpstr>
      <vt:lpstr>Wingdings</vt:lpstr>
      <vt:lpstr>Office Theme</vt:lpstr>
      <vt:lpstr>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Double Diplôme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Utilisateur</dc:creator>
  <cp:lastModifiedBy>Laurence Hamon</cp:lastModifiedBy>
  <cp:revision>920</cp:revision>
  <cp:lastPrinted>2016-04-29T09:02:00Z</cp:lastPrinted>
  <dcterms:created xsi:type="dcterms:W3CDTF">2016-03-25T18:25:07Z</dcterms:created>
  <dcterms:modified xsi:type="dcterms:W3CDTF">2024-09-23T10:11:27Z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2016-02-29T00:00:00Z</vt:filetime>
  </property>
  <property fmtid="{D5CDD505-2E9C-101B-9397-08002B2CF9AE}" pid="3" name="Creator">
    <vt:lpwstr>Adobe InDesign CC 2015 (Macintosh)</vt:lpwstr>
  </property>
  <property fmtid="{D5CDD505-2E9C-101B-9397-08002B2CF9AE}" pid="4" name="LastSaved">
    <vt:filetime>2016-03-25T00:00:00Z</vt:filetime>
  </property>
</Properties>
</file>